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5"/>
  </p:notesMasterIdLst>
  <p:sldIdLst>
    <p:sldId id="267" r:id="rId2"/>
    <p:sldId id="262" r:id="rId3"/>
    <p:sldId id="263" r:id="rId4"/>
    <p:sldId id="265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58C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38BF2-85A1-4E25-ACCB-F1F83FC47507}" type="datetimeFigureOut">
              <a:rPr lang="bg-BG" smtClean="0"/>
              <a:pPr/>
              <a:t>26.5.2020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6FCB7-E1D5-467E-B57C-A384C1571E2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01841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 hasCustomPrompt="1"/>
          </p:nvPr>
        </p:nvSpPr>
        <p:spPr>
          <a:xfrm>
            <a:off x="1294150" y="4267200"/>
            <a:ext cx="8460403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dirty="0" smtClean="0"/>
              <a:t>Щракнете за редакция стил </a:t>
            </a:r>
            <a:r>
              <a:rPr lang="bg-BG" dirty="0" err="1" smtClean="0"/>
              <a:t>подзагл</a:t>
            </a:r>
            <a:r>
              <a:rPr lang="bg-BG" dirty="0" smtClean="0"/>
              <a:t>. обр.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9E70896-F664-4226-AA01-292F14E9DF16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62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5C1EEFF-744E-4E49-B332-B7399E88F140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17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9754554" y="381000"/>
            <a:ext cx="1905494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993B72A-14E0-4A7A-ABE1-A87EB71A36A6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20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455CE50-EE01-4E17-8B79-61CB2EEE1475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92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4151" y="2057401"/>
            <a:ext cx="8460404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BA468E6-BB59-4450-B692-BBBCF6D472AC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89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C55B99-7265-43EF-91AC-434636220770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45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на съдържание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63F0811-D19C-4AC9-B33F-B4E73372FE9C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9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23EC5C3-B2DC-4DFB-8504-F0E0D7CE34B8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49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но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5C625BD-AF17-40AD-84AF-895E06F09DF7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01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772835" y="1676400"/>
            <a:ext cx="3810992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1294150" y="685800"/>
            <a:ext cx="6173808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772835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898E7DD-5A68-4C09-B667-8D45274F84A4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."/>
          <p:cNvSpPr>
            <a:spLocks noGrp="1"/>
          </p:cNvSpPr>
          <p:nvPr>
            <p:ph type="pic" idx="1"/>
          </p:nvPr>
        </p:nvSpPr>
        <p:spPr>
          <a:xfrm>
            <a:off x="1522809" y="0"/>
            <a:ext cx="5945149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xmlns="" val="67911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836832" y="0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800" dirty="0">
              <a:solidFill>
                <a:prstClr val="white"/>
              </a:solidFill>
            </a:endParaRPr>
          </a:p>
        </p:txBody>
      </p:sp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dirty="0" err="1" smtClean="0"/>
              <a:t>Редакт</a:t>
            </a:r>
            <a:r>
              <a:rPr lang="bg-BG" dirty="0" smtClean="0"/>
              <a:t>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bg-BG" dirty="0" smtClean="0"/>
              <a:t>Редактиране на стиловете на текста на образеца</a:t>
            </a:r>
          </a:p>
          <a:p>
            <a:pPr lvl="1" rtl="0"/>
            <a:r>
              <a:rPr lang="bg-BG" dirty="0" smtClean="0"/>
              <a:t>Второ ниво</a:t>
            </a:r>
          </a:p>
          <a:p>
            <a:pPr lvl="2" rtl="0"/>
            <a:r>
              <a:rPr lang="bg-BG" dirty="0" smtClean="0"/>
              <a:t>Трето ниво</a:t>
            </a:r>
          </a:p>
          <a:p>
            <a:pPr lvl="3" rtl="0"/>
            <a:r>
              <a:rPr lang="bg-BG" dirty="0" smtClean="0"/>
              <a:t>Четвърто ниво</a:t>
            </a:r>
          </a:p>
          <a:p>
            <a:pPr lvl="4" rtl="0"/>
            <a:r>
              <a:rPr lang="bg-BG" dirty="0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127211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B013D999-2B2A-4151-BB1D-888E314F972F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05332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30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522862" y="2003006"/>
            <a:ext cx="677537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bg-B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Трептения</a:t>
            </a:r>
          </a:p>
          <a:p>
            <a:pPr algn="ctr">
              <a:lnSpc>
                <a:spcPct val="90000"/>
              </a:lnSpc>
            </a:pPr>
            <a:r>
              <a:rPr lang="bg-B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Хармонично трептене</a:t>
            </a:r>
            <a:endParaRPr lang="bg-BG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Img_mex_kol-2-001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24" y="5687072"/>
            <a:ext cx="3108174" cy="11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Анимирани-мас-spring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4223" y="385591"/>
            <a:ext cx="2157777" cy="43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984d0ee5dcc063fa064d11fb0d33b139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147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7843" y="1866277"/>
            <a:ext cx="713170" cy="6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984d0ee5dcc063fa064d11fb0d33b139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5268" y="2676897"/>
            <a:ext cx="770962" cy="6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6863507" y="5375039"/>
            <a:ext cx="43615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Изготвил:  Марияна   Аврамова,</a:t>
            </a:r>
          </a:p>
          <a:p>
            <a:pPr algn="just"/>
            <a:r>
              <a:rPr lang="bg-BG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 по  Физика  и  астрономия,</a:t>
            </a:r>
          </a:p>
          <a:p>
            <a:pPr algn="just"/>
            <a:r>
              <a:rPr lang="bg-BG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Профилирана</a:t>
            </a:r>
            <a:r>
              <a:rPr lang="en-US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Природо-Математическа Гимназия „</a:t>
            </a:r>
            <a:r>
              <a:rPr lang="bg-BG" b="1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 </a:t>
            </a:r>
            <a:r>
              <a:rPr lang="bg-BG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Чинтулов“ </a:t>
            </a:r>
            <a:r>
              <a:rPr lang="bg-BG" b="1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град Сливен</a:t>
            </a:r>
            <a:endParaRPr lang="bg-BG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95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Правоъгълник 1"/>
              <p:cNvSpPr/>
              <p:nvPr/>
            </p:nvSpPr>
            <p:spPr>
              <a:xfrm>
                <a:off x="1448718" y="703515"/>
                <a:ext cx="9502048" cy="419614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marL="1371600">
                  <a:spcAft>
                    <a:spcPts val="0"/>
                  </a:spcAft>
                </a:pPr>
                <a:r>
                  <a:rPr lang="bg-BG" sz="24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bg-BG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Определение:    </a:t>
                </a:r>
                <a:r>
                  <a:rPr lang="bg-BG" sz="2600" i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броят    на    </a:t>
                </a:r>
                <a:r>
                  <a:rPr 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трептения,     </a:t>
                </a:r>
                <a:r>
                  <a:rPr lang="bg-BG" sz="2600" i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(циклите  </a:t>
                </a:r>
                <a:r>
                  <a:rPr 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</a:t>
                </a:r>
                <a:endParaRPr lang="bg-BG" sz="2600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bg-BG" sz="2600" b="1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          </a:t>
                </a:r>
                <a:r>
                  <a:rPr 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трептене) за единица време;</a:t>
                </a:r>
                <a:endParaRPr lang="bg-BG" sz="2600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Означение</a:t>
                </a:r>
                <a:r>
                  <a:rPr lang="bg-BG" sz="28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  </a:t>
                </a:r>
                <a:r>
                  <a:rPr lang="bg-BG" sz="2800" b="1" i="1" dirty="0" smtClean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</a:t>
                </a: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Формула:  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ru-RU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Мерна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единица:</a:t>
                </a:r>
                <a14:m>
                  <m:oMath xmlns:m="http://schemas.openxmlformats.org/officeDocument/2006/math">
                    <m:r>
                      <a:rPr lang="bg-BG" sz="2600" b="1" i="1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bg-BG" sz="26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𝑯𝒛</m:t>
                        </m:r>
                      </m:e>
                    </m:d>
                  </m:oMath>
                </a14:m>
                <a:r>
                  <a:rPr lang="en-US" sz="24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400" b="1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bg-BG" sz="24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4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херц</a:t>
                </a:r>
                <a:endParaRPr lang="bg-BG" sz="2400" i="1" dirty="0" smtClean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bg-BG" sz="2400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4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bg-BG" sz="24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	</a:t>
                </a: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bg-BG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1к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bg-BG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=10</a:t>
                </a:r>
                <a:r>
                  <a:rPr lang="bg-BG" i="1" baseline="300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bg-BG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(</a:t>
                </a:r>
                <a:r>
                  <a:rPr lang="bg-BG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1М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bg-BG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=10</a:t>
                </a:r>
                <a:r>
                  <a:rPr lang="bg-BG" i="1" baseline="300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bg-BG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(</a:t>
                </a:r>
                <a:r>
                  <a:rPr lang="bg-BG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=10</a:t>
                </a:r>
                <a:r>
                  <a:rPr lang="en-US" i="1" baseline="300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)</a:t>
                </a: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en-US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US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(1m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=10</a:t>
                </a:r>
                <a:r>
                  <a:rPr lang="en-US" i="1" baseline="300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-3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𝐻𝑧</m:t>
                    </m:r>
                  </m:oMath>
                </a14:m>
                <a:r>
                  <a:rPr lang="en-US" i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bg-BG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400" dirty="0">
                  <a:solidFill>
                    <a:srgbClr val="92D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Правоъгъл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8" y="703515"/>
                <a:ext cx="9502048" cy="4196149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Текстово поле 2"/>
          <p:cNvSpPr txBox="1"/>
          <p:nvPr/>
        </p:nvSpPr>
        <p:spPr>
          <a:xfrm>
            <a:off x="176270" y="323970"/>
            <a:ext cx="60152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Честота на трептене</a:t>
            </a:r>
            <a:r>
              <a:rPr lang="bg-BG" sz="32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bg-BG" sz="32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Текстово поле 3"/>
              <p:cNvSpPr txBox="1"/>
              <p:nvPr/>
            </p:nvSpPr>
            <p:spPr>
              <a:xfrm>
                <a:off x="6896559" y="3518315"/>
                <a:ext cx="4869457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bg-BG" sz="24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Честотата на трептене е 1 </a:t>
                </a:r>
                <a14:m>
                  <m:oMath xmlns:m="http://schemas.openxmlformats.org/officeDocument/2006/math">
                    <m:r>
                      <a:rPr lang="en-US" sz="2400" b="1" i="1" u="sng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bg-BG" sz="24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когато за време </a:t>
                </a:r>
                <a:r>
                  <a:rPr lang="en-US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 = </a:t>
                </a:r>
                <a:r>
                  <a:rPr lang="bg-BG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 </a:t>
                </a:r>
                <a:r>
                  <a:rPr lang="bg-BG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 извършва </a:t>
                </a:r>
                <a:r>
                  <a:rPr lang="bg-BG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един пълен цикъл на трептене</a:t>
                </a:r>
                <a:endParaRPr lang="bg-BG" sz="2400" dirty="0"/>
              </a:p>
            </p:txBody>
          </p:sp>
        </mc:Choice>
        <mc:Fallback>
          <p:sp>
            <p:nvSpPr>
              <p:cNvPr id="4" name="Текстово пол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559" y="3518315"/>
                <a:ext cx="4869457" cy="1089529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1877" t="-7821" r="-2003" b="-11732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Текстово поле 8"/>
              <p:cNvSpPr txBox="1"/>
              <p:nvPr/>
            </p:nvSpPr>
            <p:spPr>
              <a:xfrm>
                <a:off x="1895172" y="5771652"/>
                <a:ext cx="5244029" cy="80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pPr marL="1371600" algn="just">
                  <a:spcAft>
                    <a:spcPts val="0"/>
                  </a:spcAft>
                </a:pPr>
                <a:r>
                  <a:rPr lang="ru-RU" sz="3200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𝝂</m:t>
                        </m:r>
                      </m:den>
                    </m:f>
                  </m:oMath>
                </a14:m>
                <a:r>
                  <a:rPr lang="ru-RU" sz="32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</a:t>
                </a:r>
                <a:r>
                  <a:rPr lang="bg-BG" sz="32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</a:t>
                </a:r>
                <a:r>
                  <a:rPr lang="ru-RU" sz="32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Т</m:t>
                        </m:r>
                      </m:den>
                    </m:f>
                  </m:oMath>
                </a14:m>
                <a:endParaRPr lang="bg-BG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Текстово поле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172" y="5771652"/>
                <a:ext cx="5244029" cy="802271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авоъгълник 4"/>
          <p:cNvSpPr/>
          <p:nvPr/>
        </p:nvSpPr>
        <p:spPr>
          <a:xfrm>
            <a:off x="254913" y="4755989"/>
            <a:ext cx="938484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/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Зависимости   между основните характеристики на   трептене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bg-BG" sz="28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22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47305" y="205220"/>
            <a:ext cx="674599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spcAft>
                <a:spcPts val="0"/>
              </a:spcAft>
            </a:pPr>
            <a:r>
              <a:rPr lang="bg-BG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bg-BG" sz="32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3.Хармонично </a:t>
            </a:r>
            <a:r>
              <a:rPr lang="bg-BG" sz="32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трептене</a:t>
            </a:r>
            <a:endParaRPr lang="bg-B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603" y="2793507"/>
            <a:ext cx="3737664" cy="2175463"/>
          </a:xfrm>
          <a:prstGeom prst="rect">
            <a:avLst/>
          </a:prstGeom>
        </p:spPr>
      </p:pic>
      <p:pic>
        <p:nvPicPr>
          <p:cNvPr id="4" name="Картина 3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"/>
          <a:stretch/>
        </p:blipFill>
        <p:spPr bwMode="auto">
          <a:xfrm>
            <a:off x="643465" y="4913412"/>
            <a:ext cx="4910667" cy="1882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5554132" y="1096147"/>
            <a:ext cx="6096000" cy="218521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>
              <a:spcAft>
                <a:spcPts val="0"/>
              </a:spcAft>
              <a:tabLst>
                <a:tab pos="3971925" algn="l"/>
              </a:tabLst>
            </a:pP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</a:t>
            </a:r>
            <a:r>
              <a:rPr lang="bg-BG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всяко трептене, при което отклонението  х на 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тялото от </a:t>
            </a:r>
            <a:r>
              <a:rPr lang="bg-BG" sz="26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равновесното 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положение, </a:t>
            </a:r>
            <a:r>
              <a:rPr lang="bg-BG" sz="26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течение на времето </a:t>
            </a:r>
            <a:r>
              <a:rPr lang="en-US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 изобразява графично с линия, наречена 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синусоида.</a:t>
            </a:r>
            <a:endParaRPr lang="bg-BG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534258" y="3601718"/>
            <a:ext cx="6135747" cy="22529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lnSpc>
                <a:spcPct val="90000"/>
              </a:lnSpc>
            </a:pPr>
            <a:r>
              <a:rPr lang="bg-BG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bg-BG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графиката на </a:t>
            </a:r>
            <a:endParaRPr lang="bg-BG" sz="2800" b="1" i="1" u="sng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хармонично трептене</a:t>
            </a:r>
            <a:r>
              <a:rPr lang="bg-BG" sz="32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</a:pPr>
            <a:endParaRPr lang="bg-BG" sz="1200" b="1" i="1" u="sng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Участък от графиката: от момента </a:t>
            </a:r>
            <a:r>
              <a:rPr lang="en-US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bg-BG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  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en-US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=Т/4;                     </a:t>
            </a:r>
            <a:endParaRPr lang="bg-BG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Участък от графиката: от момента 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=Т/4 до 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=Т/2;</a:t>
            </a:r>
            <a:endParaRPr lang="bg-BG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Участък от графиката: от момента 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=Т/2 до 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=3/4 Т;</a:t>
            </a:r>
            <a:endParaRPr lang="bg-BG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Участък от графиката: от момента 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=3/4 Т до 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=Т</a:t>
            </a:r>
            <a:r>
              <a:rPr lang="bg-BG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bg-B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6568" y="1171382"/>
            <a:ext cx="2371708" cy="133408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7977" y="855028"/>
            <a:ext cx="1689173" cy="18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59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 cstate="print"/>
          <a:srcRect r="68951"/>
          <a:stretch/>
        </p:blipFill>
        <p:spPr>
          <a:xfrm>
            <a:off x="468643" y="765366"/>
            <a:ext cx="3497430" cy="2616812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3966071" y="4415131"/>
            <a:ext cx="7777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bg-BG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Амплитудата на трептене </a:t>
            </a:r>
            <a:r>
              <a:rPr lang="bg-BG" sz="2600" b="1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върха на кулата Останкино в Москва, висока </a:t>
            </a: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540</a:t>
            </a:r>
            <a:r>
              <a:rPr lang="en-US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силен вятър е 2,5 </a:t>
            </a: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метра.</a:t>
            </a:r>
            <a:endParaRPr lang="bg-BG" sz="26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Картина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43" y="3690651"/>
            <a:ext cx="3497429" cy="3018620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468643" y="216827"/>
            <a:ext cx="3690651" cy="4801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Любопитни   факти</a:t>
            </a:r>
            <a:endParaRPr lang="bg-B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3966072" y="1127359"/>
            <a:ext cx="767875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Малкият размер на колибри и способността им да поддържат постоянна телесна температура, изискват интензивен метаболизъм. Сърцето прави до 1260 удара в минута, т.е. честотата на вибрациите му   </a:t>
            </a:r>
            <a:r>
              <a:rPr lang="el-GR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21 </a:t>
            </a:r>
            <a:r>
              <a:rPr lang="en-US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r>
              <a:rPr lang="bg-BG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6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98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3744" y="699785"/>
            <a:ext cx="365792" cy="5499069"/>
          </a:xfrm>
          <a:prstGeom prst="rect">
            <a:avLst/>
          </a:prstGeom>
        </p:spPr>
      </p:pic>
      <p:sp>
        <p:nvSpPr>
          <p:cNvPr id="3" name="Изнесено означение със стрелка надясно 11"/>
          <p:cNvSpPr/>
          <p:nvPr/>
        </p:nvSpPr>
        <p:spPr>
          <a:xfrm>
            <a:off x="3822261" y="813821"/>
            <a:ext cx="936104" cy="350748"/>
          </a:xfrm>
          <a:prstGeom prst="righ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g-BG" sz="800" b="1" dirty="0" smtClean="0">
                <a:solidFill>
                  <a:srgbClr val="CCD1B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Гама </a:t>
            </a:r>
            <a:r>
              <a:rPr lang="bg-BG" sz="800" b="1" dirty="0">
                <a:solidFill>
                  <a:srgbClr val="CCD1B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лъчи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7345" y="736189"/>
            <a:ext cx="896190" cy="506012"/>
          </a:xfrm>
          <a:prstGeom prst="rect">
            <a:avLst/>
          </a:prstGeom>
        </p:spPr>
      </p:pic>
      <p:pic>
        <p:nvPicPr>
          <p:cNvPr id="5" name="Картина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62288" y="793224"/>
            <a:ext cx="892407" cy="42967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Петоъгълник 12"/>
          <p:cNvSpPr/>
          <p:nvPr/>
        </p:nvSpPr>
        <p:spPr>
          <a:xfrm>
            <a:off x="3822260" y="1259659"/>
            <a:ext cx="1048603" cy="123717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bg-BG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Рентг</a:t>
            </a:r>
            <a:r>
              <a:rPr lang="bg-BG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излъчване</a:t>
            </a:r>
          </a:p>
        </p:txBody>
      </p:sp>
      <p:pic>
        <p:nvPicPr>
          <p:cNvPr id="7" name="Картина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977345" y="1271299"/>
            <a:ext cx="458961" cy="264751"/>
          </a:xfrm>
          <a:prstGeom prst="rect">
            <a:avLst/>
          </a:prstGeom>
        </p:spPr>
      </p:pic>
      <p:sp>
        <p:nvSpPr>
          <p:cNvPr id="8" name="Петоъгълник 19"/>
          <p:cNvSpPr/>
          <p:nvPr/>
        </p:nvSpPr>
        <p:spPr>
          <a:xfrm>
            <a:off x="3833256" y="1547691"/>
            <a:ext cx="1069249" cy="277706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g-BG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Ултравиолетово </a:t>
            </a:r>
            <a:r>
              <a:rPr lang="bg-BG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излъчване</a:t>
            </a:r>
          </a:p>
        </p:txBody>
      </p:sp>
      <p:pic>
        <p:nvPicPr>
          <p:cNvPr id="9" name="Картина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091" y="1511687"/>
            <a:ext cx="649279" cy="3600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V-образна стрелка 32"/>
          <p:cNvSpPr/>
          <p:nvPr/>
        </p:nvSpPr>
        <p:spPr>
          <a:xfrm>
            <a:off x="3833257" y="1989713"/>
            <a:ext cx="1260332" cy="350066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g-BG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Инфрачервено </a:t>
            </a:r>
            <a:r>
              <a:rPr lang="bg-BG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излъчване</a:t>
            </a:r>
          </a:p>
        </p:txBody>
      </p:sp>
      <p:pic>
        <p:nvPicPr>
          <p:cNvPr id="11" name="Картина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760" y="1946587"/>
            <a:ext cx="514116" cy="341030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12" name="V-образна стрелка 16"/>
          <p:cNvSpPr/>
          <p:nvPr/>
        </p:nvSpPr>
        <p:spPr>
          <a:xfrm>
            <a:off x="3833257" y="2771827"/>
            <a:ext cx="484632" cy="648072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pic>
        <p:nvPicPr>
          <p:cNvPr id="13" name="Картина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710" y="2742958"/>
            <a:ext cx="1134832" cy="7589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Петоъгълник 51"/>
          <p:cNvSpPr/>
          <p:nvPr/>
        </p:nvSpPr>
        <p:spPr>
          <a:xfrm>
            <a:off x="3833257" y="3501878"/>
            <a:ext cx="498294" cy="48747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92D050"/>
              </a:solidFill>
            </a:endParaRPr>
          </a:p>
        </p:txBody>
      </p:sp>
      <p:sp>
        <p:nvSpPr>
          <p:cNvPr id="15" name="Огъната нагоре стрелка 18"/>
          <p:cNvSpPr/>
          <p:nvPr/>
        </p:nvSpPr>
        <p:spPr>
          <a:xfrm>
            <a:off x="3859746" y="3977217"/>
            <a:ext cx="850392" cy="315925"/>
          </a:xfrm>
          <a:prstGeom prst="bent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6" name="Картина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43" r="8372" b="6859"/>
          <a:stretch/>
        </p:blipFill>
        <p:spPr>
          <a:xfrm>
            <a:off x="5194136" y="3568488"/>
            <a:ext cx="925033" cy="7218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Раирана стрелка надясно 17"/>
          <p:cNvSpPr/>
          <p:nvPr/>
        </p:nvSpPr>
        <p:spPr>
          <a:xfrm>
            <a:off x="3833257" y="4596930"/>
            <a:ext cx="978408" cy="193166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8" name="Картина 3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48" r="32104"/>
          <a:stretch/>
        </p:blipFill>
        <p:spPr>
          <a:xfrm>
            <a:off x="4870864" y="4388067"/>
            <a:ext cx="348628" cy="610891"/>
          </a:xfrm>
          <a:prstGeom prst="rect">
            <a:avLst/>
          </a:prstGeom>
        </p:spPr>
      </p:pic>
      <p:sp>
        <p:nvSpPr>
          <p:cNvPr id="19" name="Минус 61"/>
          <p:cNvSpPr/>
          <p:nvPr/>
        </p:nvSpPr>
        <p:spPr>
          <a:xfrm>
            <a:off x="994205" y="2172022"/>
            <a:ext cx="2770160" cy="45719"/>
          </a:xfrm>
          <a:prstGeom prst="mathMin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Картина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4" y="2434193"/>
            <a:ext cx="1494881" cy="11342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sp>
        <p:nvSpPr>
          <p:cNvPr id="21" name="Изнесено означение със стрелка наляво 54"/>
          <p:cNvSpPr/>
          <p:nvPr/>
        </p:nvSpPr>
        <p:spPr>
          <a:xfrm>
            <a:off x="3014202" y="2339778"/>
            <a:ext cx="332382" cy="11621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2" name="Огъната нагоре стрелка 37"/>
          <p:cNvSpPr/>
          <p:nvPr/>
        </p:nvSpPr>
        <p:spPr>
          <a:xfrm flipH="1">
            <a:off x="2533706" y="3721301"/>
            <a:ext cx="831986" cy="202867"/>
          </a:xfrm>
          <a:prstGeom prst="bent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92D050"/>
              </a:solidFill>
            </a:endParaRPr>
          </a:p>
        </p:txBody>
      </p:sp>
      <p:sp>
        <p:nvSpPr>
          <p:cNvPr id="23" name="V-образна стрелка 35"/>
          <p:cNvSpPr/>
          <p:nvPr/>
        </p:nvSpPr>
        <p:spPr>
          <a:xfrm flipH="1">
            <a:off x="2533706" y="4044247"/>
            <a:ext cx="863889" cy="68714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4" name="Луна 49"/>
          <p:cNvSpPr/>
          <p:nvPr/>
        </p:nvSpPr>
        <p:spPr>
          <a:xfrm>
            <a:off x="2984505" y="4268626"/>
            <a:ext cx="386514" cy="409364"/>
          </a:xfrm>
          <a:prstGeom prst="moon">
            <a:avLst>
              <a:gd name="adj" fmla="val 87500"/>
            </a:avLst>
          </a:prstGeom>
          <a:solidFill>
            <a:srgbClr val="B58C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5" name="Картина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6271" y="5040659"/>
            <a:ext cx="846735" cy="504056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Минус 42"/>
          <p:cNvSpPr/>
          <p:nvPr/>
        </p:nvSpPr>
        <p:spPr>
          <a:xfrm>
            <a:off x="2976173" y="5184095"/>
            <a:ext cx="447896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9" name="Минус 43"/>
          <p:cNvSpPr/>
          <p:nvPr/>
        </p:nvSpPr>
        <p:spPr>
          <a:xfrm>
            <a:off x="2976173" y="5314966"/>
            <a:ext cx="421421" cy="588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" name="Минус 44"/>
          <p:cNvSpPr/>
          <p:nvPr/>
        </p:nvSpPr>
        <p:spPr>
          <a:xfrm>
            <a:off x="2976173" y="5436123"/>
            <a:ext cx="453323" cy="7200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1" name="Стрелка наляво 65"/>
          <p:cNvSpPr/>
          <p:nvPr/>
        </p:nvSpPr>
        <p:spPr>
          <a:xfrm>
            <a:off x="768874" y="5868171"/>
            <a:ext cx="2660622" cy="72008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3" name="Текстово поле 32"/>
              <p:cNvSpPr txBox="1"/>
              <p:nvPr/>
            </p:nvSpPr>
            <p:spPr>
              <a:xfrm>
                <a:off x="2879890" y="311862"/>
                <a:ext cx="1389163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bg-BG" sz="11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честота на трептене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bg-BG" sz="11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bg-BG" sz="11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100" b="0" i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Hz</m:t>
                        </m:r>
                      </m:e>
                    </m:d>
                  </m:oMath>
                </a14:m>
                <a:endParaRPr lang="bg-BG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Текстово поле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890" y="311862"/>
                <a:ext cx="1389163" cy="397032"/>
              </a:xfrm>
              <a:prstGeom prst="rect">
                <a:avLst/>
              </a:prstGeom>
              <a:blipFill rotWithShape="0">
                <a:blip r:embed="rId13" cstate="print"/>
                <a:stretch>
                  <a:fillRect t="-4615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Правоъгълник 33"/>
          <p:cNvSpPr/>
          <p:nvPr/>
        </p:nvSpPr>
        <p:spPr>
          <a:xfrm>
            <a:off x="4317889" y="3007002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900" b="1" dirty="0" smtClean="0">
                <a:solidFill>
                  <a:srgbClr val="002060"/>
                </a:solidFill>
                <a:latin typeface="Georgia"/>
              </a:rPr>
              <a:t>Ултразвук</a:t>
            </a:r>
            <a:endParaRPr lang="bg-BG" sz="900" b="1" dirty="0">
              <a:solidFill>
                <a:srgbClr val="002060"/>
              </a:solidFill>
              <a:latin typeface="Georgia"/>
            </a:endParaRPr>
          </a:p>
        </p:txBody>
      </p:sp>
      <p:sp>
        <p:nvSpPr>
          <p:cNvPr id="35" name="Правоъгълник 34"/>
          <p:cNvSpPr/>
          <p:nvPr/>
        </p:nvSpPr>
        <p:spPr>
          <a:xfrm>
            <a:off x="4269053" y="3636503"/>
            <a:ext cx="11351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g-BG" sz="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Ч</a:t>
            </a:r>
            <a:r>
              <a:rPr lang="bg-BG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уваеми звуци</a:t>
            </a:r>
            <a:endParaRPr lang="bg-BG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  <p:sp>
        <p:nvSpPr>
          <p:cNvPr id="36" name="Правоъгълник 35"/>
          <p:cNvSpPr/>
          <p:nvPr/>
        </p:nvSpPr>
        <p:spPr>
          <a:xfrm>
            <a:off x="4238783" y="3826464"/>
            <a:ext cx="9236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Морски </a:t>
            </a:r>
            <a:r>
              <a:rPr lang="bg-BG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вълни</a:t>
            </a:r>
          </a:p>
        </p:txBody>
      </p:sp>
      <p:sp>
        <p:nvSpPr>
          <p:cNvPr id="37" name="Правоъгълник 36"/>
          <p:cNvSpPr/>
          <p:nvPr/>
        </p:nvSpPr>
        <p:spPr>
          <a:xfrm>
            <a:off x="679511" y="761237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bg-BG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Електромагнигни </a:t>
            </a:r>
            <a:r>
              <a:rPr lang="bg-BG" sz="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излъчвания</a:t>
            </a:r>
            <a:r>
              <a:rPr lang="bg-BG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just"/>
            <a:r>
              <a:rPr lang="bg-BG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влизащи   в   състава   на </a:t>
            </a:r>
          </a:p>
          <a:p>
            <a:pPr lvl="0" algn="just"/>
            <a:r>
              <a:rPr lang="bg-BG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космическите </a:t>
            </a:r>
            <a:r>
              <a:rPr lang="bg-BG" sz="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лъчи</a:t>
            </a:r>
          </a:p>
        </p:txBody>
      </p:sp>
      <p:sp>
        <p:nvSpPr>
          <p:cNvPr id="38" name="Правоъгълник 37"/>
          <p:cNvSpPr/>
          <p:nvPr/>
        </p:nvSpPr>
        <p:spPr>
          <a:xfrm>
            <a:off x="1306649" y="1997730"/>
            <a:ext cx="21659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Топлинно </a:t>
            </a:r>
            <a:r>
              <a:rPr lang="bg-BG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движение на атоми и молекули</a:t>
            </a:r>
          </a:p>
        </p:txBody>
      </p:sp>
      <p:sp>
        <p:nvSpPr>
          <p:cNvPr id="39" name="Правоъгълник 38"/>
          <p:cNvSpPr/>
          <p:nvPr/>
        </p:nvSpPr>
        <p:spPr>
          <a:xfrm>
            <a:off x="2165833" y="2834083"/>
            <a:ext cx="8675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800" b="1" dirty="0" smtClean="0">
                <a:solidFill>
                  <a:srgbClr val="0070C0"/>
                </a:solidFill>
                <a:latin typeface="Georgia"/>
              </a:rPr>
              <a:t>Радиовълни</a:t>
            </a:r>
            <a:endParaRPr lang="bg-BG" sz="800" b="1" dirty="0">
              <a:solidFill>
                <a:srgbClr val="0070C0"/>
              </a:solidFill>
              <a:latin typeface="Georgia"/>
            </a:endParaRPr>
          </a:p>
        </p:txBody>
      </p:sp>
      <p:sp>
        <p:nvSpPr>
          <p:cNvPr id="40" name="Правоъгълник 39"/>
          <p:cNvSpPr/>
          <p:nvPr/>
        </p:nvSpPr>
        <p:spPr>
          <a:xfrm>
            <a:off x="2005474" y="3466993"/>
            <a:ext cx="12795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Смяна</a:t>
            </a:r>
            <a:r>
              <a:rPr lang="bg-BG" sz="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кадър на </a:t>
            </a:r>
            <a:r>
              <a:rPr lang="en-US" sz="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TV</a:t>
            </a:r>
            <a:endParaRPr lang="bg-BG" sz="9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авоъгълник 40"/>
          <p:cNvSpPr/>
          <p:nvPr/>
        </p:nvSpPr>
        <p:spPr>
          <a:xfrm>
            <a:off x="1798491" y="3899294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900" b="1" dirty="0" smtClean="0">
                <a:solidFill>
                  <a:srgbClr val="7030A0"/>
                </a:solidFill>
                <a:latin typeface="Georgia"/>
              </a:rPr>
              <a:t>Пулс на</a:t>
            </a:r>
          </a:p>
          <a:p>
            <a:pPr lvl="0"/>
            <a:r>
              <a:rPr lang="bg-BG" sz="900" b="1" dirty="0" smtClean="0">
                <a:solidFill>
                  <a:srgbClr val="7030A0"/>
                </a:solidFill>
                <a:latin typeface="Georgia"/>
              </a:rPr>
              <a:t>човека</a:t>
            </a:r>
            <a:endParaRPr lang="bg-BG" sz="900" b="1" dirty="0">
              <a:solidFill>
                <a:srgbClr val="7030A0"/>
              </a:solidFill>
              <a:latin typeface="Georgia"/>
            </a:endParaRPr>
          </a:p>
        </p:txBody>
      </p:sp>
      <p:sp>
        <p:nvSpPr>
          <p:cNvPr id="42" name="Правоъгълник 41"/>
          <p:cNvSpPr/>
          <p:nvPr/>
        </p:nvSpPr>
        <p:spPr>
          <a:xfrm>
            <a:off x="2143524" y="424762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bg-BG" sz="800" dirty="0" smtClean="0">
                <a:solidFill>
                  <a:srgbClr val="C669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Трептене </a:t>
            </a:r>
            <a:r>
              <a:rPr lang="bg-BG" sz="800" dirty="0">
                <a:solidFill>
                  <a:srgbClr val="C669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на </a:t>
            </a:r>
            <a:endParaRPr lang="bg-BG" sz="800" dirty="0" smtClean="0">
              <a:solidFill>
                <a:srgbClr val="C6695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  <a:p>
            <a:pPr lvl="0" algn="just"/>
            <a:r>
              <a:rPr lang="bg-BG" sz="800" dirty="0" smtClean="0">
                <a:solidFill>
                  <a:srgbClr val="C669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съоръжения </a:t>
            </a:r>
          </a:p>
          <a:p>
            <a:pPr lvl="0" algn="just"/>
            <a:r>
              <a:rPr lang="bg-BG" sz="800" dirty="0" smtClean="0">
                <a:solidFill>
                  <a:srgbClr val="C669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и </a:t>
            </a:r>
            <a:r>
              <a:rPr lang="bg-BG" sz="800" dirty="0">
                <a:solidFill>
                  <a:srgbClr val="C669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машини</a:t>
            </a:r>
          </a:p>
        </p:txBody>
      </p:sp>
      <p:sp>
        <p:nvSpPr>
          <p:cNvPr id="43" name="Правоъгълник 42"/>
          <p:cNvSpPr/>
          <p:nvPr/>
        </p:nvSpPr>
        <p:spPr>
          <a:xfrm>
            <a:off x="1798491" y="4839551"/>
            <a:ext cx="116891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bg-BG" sz="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ъ</a:t>
            </a:r>
            <a:r>
              <a:rPr lang="bg-BG" sz="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ртене на планетите</a:t>
            </a:r>
          </a:p>
        </p:txBody>
      </p:sp>
      <p:sp>
        <p:nvSpPr>
          <p:cNvPr id="44" name="Правоъгълник 43"/>
          <p:cNvSpPr/>
          <p:nvPr/>
        </p:nvSpPr>
        <p:spPr>
          <a:xfrm>
            <a:off x="2829155" y="5040659"/>
            <a:ext cx="679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800" dirty="0" smtClean="0">
                <a:solidFill>
                  <a:srgbClr val="7030A0"/>
                </a:solidFill>
                <a:latin typeface="Georgia"/>
              </a:rPr>
              <a:t>Меркурий</a:t>
            </a:r>
            <a:endParaRPr lang="bg-BG" sz="800" dirty="0">
              <a:solidFill>
                <a:srgbClr val="7030A0"/>
              </a:solidFill>
              <a:latin typeface="Georgia"/>
            </a:endParaRPr>
          </a:p>
        </p:txBody>
      </p:sp>
      <p:sp>
        <p:nvSpPr>
          <p:cNvPr id="45" name="Правоъгълник 44"/>
          <p:cNvSpPr/>
          <p:nvPr/>
        </p:nvSpPr>
        <p:spPr>
          <a:xfrm>
            <a:off x="2972598" y="5177448"/>
            <a:ext cx="4411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Земя</a:t>
            </a:r>
            <a:endParaRPr lang="bg-BG" sz="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авоъгълник 45"/>
          <p:cNvSpPr/>
          <p:nvPr/>
        </p:nvSpPr>
        <p:spPr>
          <a:xfrm>
            <a:off x="2922227" y="5294637"/>
            <a:ext cx="5293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Плутон</a:t>
            </a:r>
            <a:endParaRPr lang="bg-BG" sz="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авоъгълник 46"/>
          <p:cNvSpPr/>
          <p:nvPr/>
        </p:nvSpPr>
        <p:spPr>
          <a:xfrm>
            <a:off x="624823" y="5726628"/>
            <a:ext cx="2878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900" b="1" spc="50" dirty="0" smtClean="0">
                <a:ln w="11430"/>
                <a:gradFill>
                  <a:gsLst>
                    <a:gs pos="25000">
                      <a:srgbClr val="BF974D">
                        <a:satMod val="155000"/>
                      </a:srgbClr>
                    </a:gs>
                    <a:gs pos="100000">
                      <a:srgbClr val="BF97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Въртене  </a:t>
            </a:r>
            <a:r>
              <a:rPr lang="bg-BG" sz="900" b="1" spc="50" dirty="0">
                <a:ln w="11430"/>
                <a:gradFill>
                  <a:gsLst>
                    <a:gs pos="25000">
                      <a:srgbClr val="BF974D">
                        <a:satMod val="155000"/>
                      </a:srgbClr>
                    </a:gs>
                    <a:gs pos="100000">
                      <a:srgbClr val="BF97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на Слънцето </a:t>
            </a:r>
            <a:r>
              <a:rPr lang="bg-BG" sz="900" b="1" spc="50" dirty="0" smtClean="0">
                <a:ln w="11430"/>
                <a:gradFill>
                  <a:gsLst>
                    <a:gs pos="25000">
                      <a:srgbClr val="BF974D">
                        <a:satMod val="155000"/>
                      </a:srgbClr>
                    </a:gs>
                    <a:gs pos="100000">
                      <a:srgbClr val="BF97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около  центъра  </a:t>
            </a:r>
          </a:p>
          <a:p>
            <a:pPr lvl="0" algn="ctr"/>
            <a:r>
              <a:rPr lang="bg-BG" sz="900" b="1" spc="50" dirty="0" smtClean="0">
                <a:ln w="11430"/>
                <a:gradFill>
                  <a:gsLst>
                    <a:gs pos="25000">
                      <a:srgbClr val="BF974D">
                        <a:satMod val="155000"/>
                      </a:srgbClr>
                    </a:gs>
                    <a:gs pos="100000">
                      <a:srgbClr val="BF97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на </a:t>
            </a:r>
            <a:r>
              <a:rPr lang="bg-BG" sz="900" b="1" spc="50" dirty="0">
                <a:ln w="11430"/>
                <a:gradFill>
                  <a:gsLst>
                    <a:gs pos="25000">
                      <a:srgbClr val="BF974D">
                        <a:satMod val="155000"/>
                      </a:srgbClr>
                    </a:gs>
                    <a:gs pos="100000">
                      <a:srgbClr val="BF97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Галактиката</a:t>
            </a:r>
          </a:p>
        </p:txBody>
      </p:sp>
      <p:sp>
        <p:nvSpPr>
          <p:cNvPr id="48" name="Правоъгълник 47"/>
          <p:cNvSpPr/>
          <p:nvPr/>
        </p:nvSpPr>
        <p:spPr>
          <a:xfrm>
            <a:off x="6723155" y="761237"/>
            <a:ext cx="50424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Трептенията </a:t>
            </a:r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биват</a:t>
            </a:r>
          </a:p>
          <a:p>
            <a:pPr lvl="0" algn="ctr"/>
            <a:r>
              <a:rPr lang="bg-BG" sz="32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механични, </a:t>
            </a:r>
            <a:endParaRPr lang="bg-BG" sz="3200" i="1" dirty="0" smtClean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електромагнитни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bg-BG" sz="3200" i="1" dirty="0" smtClean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химични,</a:t>
            </a: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термодинамични и </a:t>
            </a:r>
            <a:endParaRPr lang="bg-BG" sz="3200" i="1" dirty="0" smtClean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 други, но </a:t>
            </a:r>
            <a:endParaRPr lang="bg-BG" sz="3200" i="1" dirty="0" smtClean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независимо от тяхното</a:t>
            </a: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голямо разнообразие, </a:t>
            </a:r>
            <a:endParaRPr lang="bg-BG" sz="3200" i="1" dirty="0" smtClean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всички 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 имат </a:t>
            </a:r>
            <a:r>
              <a:rPr lang="bg-BG" sz="3200" i="1" dirty="0" smtClean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 </a:t>
            </a:r>
            <a:r>
              <a:rPr lang="bg-BG" sz="3200" i="1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характеристики!</a:t>
            </a:r>
            <a:endParaRPr lang="bg-BG" sz="32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Правоъгълник 48"/>
          <p:cNvSpPr/>
          <p:nvPr/>
        </p:nvSpPr>
        <p:spPr>
          <a:xfrm>
            <a:off x="11661085" y="6431042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bg-BG" dirty="0">
                <a:ln w="0"/>
                <a:gradFill>
                  <a:gsLst>
                    <a:gs pos="0">
                      <a:srgbClr val="90A693">
                        <a:lumMod val="50000"/>
                      </a:srgbClr>
                    </a:gs>
                    <a:gs pos="50000">
                      <a:srgbClr val="90A693"/>
                    </a:gs>
                    <a:gs pos="100000">
                      <a:srgbClr val="90A693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</a:t>
            </a:r>
          </a:p>
        </p:txBody>
      </p:sp>
    </p:spTree>
    <p:extLst>
      <p:ext uri="{BB962C8B-B14F-4D97-AF65-F5344CB8AC3E}">
        <p14:creationId xmlns:p14="http://schemas.microsoft.com/office/powerpoint/2010/main" xmlns="" val="149405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Картина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655" y="4270568"/>
            <a:ext cx="4006517" cy="2408136"/>
          </a:xfrm>
          <a:prstGeom prst="rect">
            <a:avLst/>
          </a:prstGeom>
        </p:spPr>
      </p:pic>
      <p:pic>
        <p:nvPicPr>
          <p:cNvPr id="3" name="Picture 2" descr="Шевни машини--89266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7F7E7"/>
              </a:clrFrom>
              <a:clrTo>
                <a:srgbClr val="F7F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390" y="1007761"/>
            <a:ext cx="2196732" cy="21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1876829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392" y="532541"/>
            <a:ext cx="1350932" cy="34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aB9pUhk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EF5D9"/>
              </a:clrFrom>
              <a:clrTo>
                <a:srgbClr val="FEF5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094" y="532541"/>
            <a:ext cx="1591424" cy="332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752394_orig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727" y="4270568"/>
            <a:ext cx="2771663" cy="22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авоъгълник 8"/>
          <p:cNvSpPr/>
          <p:nvPr/>
        </p:nvSpPr>
        <p:spPr>
          <a:xfrm>
            <a:off x="1825012" y="238320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0" u="none" strike="noStrike" kern="0" cap="none" spc="0" normalizeH="0" baseline="0" noProof="0" dirty="0" smtClean="0">
                <a:ln/>
                <a:solidFill>
                  <a:srgbClr val="6786A9"/>
                </a:solidFill>
                <a:effectLst/>
                <a:uLnTx/>
                <a:uFillTx/>
                <a:latin typeface="Georgia"/>
              </a:rPr>
              <a:t> </a:t>
            </a:r>
            <a:endParaRPr kumimoji="0" lang="bg-BG" sz="1800" b="1" i="0" u="none" strike="noStrike" kern="0" cap="none" spc="0" normalizeH="0" baseline="0" noProof="0" dirty="0">
              <a:ln/>
              <a:solidFill>
                <a:srgbClr val="6786A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3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9029"/>
            <a:ext cx="6356002" cy="35752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8" descr="http://nmc.nevarono.spb.ru/templates/neva_new/images/logo_center_n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97" t="8791" r="4079"/>
          <a:stretch>
            <a:fillRect/>
          </a:stretch>
        </p:blipFill>
        <p:spPr bwMode="auto">
          <a:xfrm>
            <a:off x="7945306" y="80296"/>
            <a:ext cx="4072227" cy="2076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68264" y="4423084"/>
            <a:ext cx="3140525" cy="2198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5446" y="2156656"/>
            <a:ext cx="3193747" cy="334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8637" y="3229947"/>
            <a:ext cx="2283363" cy="343128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466" y="-109772"/>
            <a:ext cx="2184116" cy="2155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95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657" y="-367231"/>
            <a:ext cx="11705343" cy="680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4" descr="kacheli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0971" y="2715692"/>
            <a:ext cx="2372059" cy="231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Люлки-87198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8380" y="2309282"/>
            <a:ext cx="1970065" cy="1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2675" y="1421791"/>
            <a:ext cx="803443" cy="7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38773" y="770799"/>
            <a:ext cx="587209" cy="5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A6FD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496515" y="1955123"/>
            <a:ext cx="801094" cy="7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128585" flipH="1">
            <a:off x="7463883" y="1949618"/>
            <a:ext cx="688993" cy="61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616" y="2847507"/>
            <a:ext cx="208891" cy="1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0949" y="848061"/>
            <a:ext cx="622408" cy="5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A6FD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9011">
            <a:off x="1395699" y="899212"/>
            <a:ext cx="536184" cy="4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96" y="-21055"/>
            <a:ext cx="1560711" cy="1402202"/>
          </a:xfrm>
          <a:prstGeom prst="rect">
            <a:avLst/>
          </a:prstGeom>
        </p:spPr>
      </p:pic>
      <p:pic>
        <p:nvPicPr>
          <p:cNvPr id="15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253" y="1769648"/>
            <a:ext cx="472747" cy="4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147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0751" y="2267814"/>
            <a:ext cx="442908" cy="3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1373" y="2853130"/>
            <a:ext cx="254212" cy="2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363380">
            <a:off x="3219780" y="775712"/>
            <a:ext cx="587209" cy="5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983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peperu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96" y="1558507"/>
            <a:ext cx="4084305" cy="26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sewcure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599" y="2656994"/>
            <a:ext cx="4347750" cy="404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magesCAAI9IZ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160" y="1175225"/>
            <a:ext cx="3844044" cy="514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олибр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6896" y="266334"/>
            <a:ext cx="2423711" cy="18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984d0ee5dcc063fa064d11fb0d33b139.gif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4019" y="1837890"/>
            <a:ext cx="911306" cy="8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0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oucault_pendulum_animated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01" y="278485"/>
            <a:ext cx="4814827" cy="641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артина 3" descr="http://fa9.pedagog6.com/files/pageConfig/0806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7" t="2510" r="10820" b="48985"/>
          <a:stretch/>
        </p:blipFill>
        <p:spPr bwMode="auto">
          <a:xfrm>
            <a:off x="5185501" y="230437"/>
            <a:ext cx="3185768" cy="282185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5945665" y="4740467"/>
            <a:ext cx="67898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087154" y="2805205"/>
            <a:ext cx="6928835" cy="2369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bg-BG" sz="32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Трептене</a:t>
            </a:r>
          </a:p>
          <a:p>
            <a:pPr lvl="0" algn="just">
              <a:spcAft>
                <a:spcPts val="0"/>
              </a:spcAft>
            </a:pPr>
            <a:endParaRPr lang="bg-BG" sz="1000" b="1" i="1" u="sng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Равновесно положение:</a:t>
            </a:r>
            <a:r>
              <a:rPr lang="bg-BG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bg-BG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положението,   в</a:t>
            </a:r>
          </a:p>
          <a:p>
            <a:pPr lvl="0" algn="just">
              <a:spcAft>
                <a:spcPts val="0"/>
              </a:spcAft>
            </a:pPr>
            <a:r>
              <a:rPr lang="bg-BG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което тялото е неподвижно, и което заема отново след прекратяване на своето движение;</a:t>
            </a:r>
            <a:r>
              <a:rPr lang="bg-BG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bg-BG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5138668" y="5046724"/>
            <a:ext cx="6825805" cy="1723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</a:t>
            </a:r>
            <a:r>
              <a:rPr lang="bg-BG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трептене: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bg-BG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периодично движение</a:t>
            </a:r>
            <a:r>
              <a:rPr lang="bg-BG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което </a:t>
            </a:r>
            <a:r>
              <a:rPr lang="bg-BG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тялото </a:t>
            </a:r>
            <a:r>
              <a:rPr lang="bg-BG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                                                                                     отклонява   многократно   от    равновесното  </a:t>
            </a:r>
          </a:p>
          <a:p>
            <a:pPr algn="just"/>
            <a:r>
              <a:rPr lang="bg-BG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 положение;</a:t>
            </a:r>
            <a:endParaRPr lang="bg-B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9592" y="230437"/>
            <a:ext cx="2582758" cy="2680841"/>
          </a:xfrm>
          <a:prstGeom prst="trapezoid">
            <a:avLst>
              <a:gd name="adj" fmla="val 34567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69712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71822"/>
            <a:ext cx="81249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altLang="bg-BG" sz="2800" b="1" i="1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bg-BG" altLang="bg-BG" sz="3200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Характеристики на трептенията</a:t>
            </a:r>
            <a:r>
              <a:rPr kumimoji="0" lang="bg-BG" altLang="bg-BG" sz="3200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:</a:t>
            </a:r>
            <a:endParaRPr kumimoji="0" lang="bg-BG" altLang="bg-BG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2" name="Картина 7" descr="http://fa9.pedagog6.com/files/pageConfig/08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87" r="790" b="11755"/>
          <a:stretch>
            <a:fillRect/>
          </a:stretch>
        </p:blipFill>
        <p:spPr bwMode="auto">
          <a:xfrm>
            <a:off x="794095" y="4913522"/>
            <a:ext cx="2089394" cy="167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3618572" y="1399505"/>
            <a:ext cx="398810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>
              <a:spcAft>
                <a:spcPts val="0"/>
              </a:spcAft>
            </a:pP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а)  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Отклонение</a:t>
            </a:r>
            <a:r>
              <a:rPr lang="bg-BG" sz="2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bg-BG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212" y="2779418"/>
            <a:ext cx="2171140" cy="1500501"/>
          </a:xfrm>
          <a:prstGeom prst="trapezoid">
            <a:avLst>
              <a:gd name="adj" fmla="val 34567"/>
            </a:avLst>
          </a:prstGeom>
        </p:spPr>
      </p:pic>
      <p:pic>
        <p:nvPicPr>
          <p:cNvPr id="11" name="Картина 10" descr="http://fa9.pedagog6.com/files/pageConfig/0806.jp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7" t="2510" r="10820" b="48985"/>
          <a:stretch/>
        </p:blipFill>
        <p:spPr bwMode="auto">
          <a:xfrm>
            <a:off x="407267" y="914400"/>
            <a:ext cx="2577030" cy="191335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Текстово поле 8"/>
              <p:cNvSpPr txBox="1"/>
              <p:nvPr/>
            </p:nvSpPr>
            <p:spPr>
              <a:xfrm>
                <a:off x="4110659" y="2093928"/>
                <a:ext cx="6992038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lvl="0" algn="just">
                  <a:spcAft>
                    <a:spcPts val="0"/>
                  </a:spcAft>
                </a:pPr>
                <a:r>
                  <a:rPr lang="bg-BG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bg-BG" sz="2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85750" lvl="0" indent="-285750" algn="just"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Определение:</a:t>
                </a:r>
                <a:r>
                  <a:rPr lang="bg-BG" sz="26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600" b="1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разстоянието х </a:t>
                </a:r>
                <a:r>
                  <a:rPr lang="bg-BG" sz="26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от равновесното положение до положението, в което тялото в </a:t>
                </a:r>
                <a:r>
                  <a:rPr lang="bg-BG" sz="2600" b="1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даден момент </a:t>
                </a:r>
                <a:r>
                  <a:rPr lang="bg-BG" sz="26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 намира; </a:t>
                </a:r>
                <a:endParaRPr lang="bg-BG" sz="2600" i="1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endParaRPr lang="bg-BG" sz="2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85750" lvl="0" indent="-285750" algn="just"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bg-BG" sz="2600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Означение</a:t>
                </a:r>
                <a:r>
                  <a:rPr lang="bg-BG" sz="2600" b="1" i="1" dirty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  </a:t>
                </a:r>
                <a:r>
                  <a:rPr lang="bg-BG" sz="2800" b="1" i="1" dirty="0" smtClean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х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6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Мерна единица</a:t>
                </a:r>
                <a:r>
                  <a:rPr lang="bg-BG" sz="2600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bg-BG" sz="2600" b="1" i="1" smtClean="0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𝒎</m:t>
                        </m:r>
                      </m:e>
                    </m:d>
                  </m:oMath>
                </a14:m>
                <a:r>
                  <a:rPr lang="bg-BG" sz="2600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 </a:t>
                </a:r>
                <a:r>
                  <a:rPr 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метър</a:t>
                </a:r>
                <a:endParaRPr lang="bg-BG" sz="2600" i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endParaRPr lang="bg-BG" sz="26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08940" algn="just">
                  <a:spcAft>
                    <a:spcPts val="0"/>
                  </a:spcAft>
                </a:pPr>
                <a:r>
                  <a:rPr lang="bg-BG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bg-BG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Текстово поле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659" y="2093928"/>
                <a:ext cx="6992038" cy="3847207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Текстово поле 9"/>
          <p:cNvSpPr txBox="1"/>
          <p:nvPr/>
        </p:nvSpPr>
        <p:spPr>
          <a:xfrm>
            <a:off x="2097379" y="4182859"/>
            <a:ext cx="8374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/>
              <a:t>t</a:t>
            </a:r>
            <a:r>
              <a:rPr lang="en-US" sz="1000" dirty="0" smtClean="0"/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000" dirty="0" smtClean="0"/>
              <a:t>   </a:t>
            </a:r>
            <a:endParaRPr lang="bg-BG" sz="1000" dirty="0"/>
          </a:p>
        </p:txBody>
      </p:sp>
      <p:sp>
        <p:nvSpPr>
          <p:cNvPr id="12" name="Правоъгълник 11"/>
          <p:cNvSpPr/>
          <p:nvPr/>
        </p:nvSpPr>
        <p:spPr>
          <a:xfrm>
            <a:off x="2468842" y="3596655"/>
            <a:ext cx="71205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dirty="0" smtClean="0">
                <a:solidFill>
                  <a:srgbClr val="164B4F"/>
                </a:solidFill>
              </a:rPr>
              <a:t>N t</a:t>
            </a:r>
            <a:r>
              <a:rPr lang="en-US" dirty="0" smtClean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smtClean="0">
                <a:solidFill>
                  <a:srgbClr val="164B4F"/>
                </a:solidFill>
              </a:rPr>
              <a:t>2</a:t>
            </a:r>
            <a:r>
              <a:rPr lang="en-US" dirty="0" smtClean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bg-BG" dirty="0">
              <a:solidFill>
                <a:srgbClr val="164B4F"/>
              </a:solidFill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1488737" y="4279919"/>
            <a:ext cx="34152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</a:t>
            </a:r>
            <a:endParaRPr lang="bg-BG" dirty="0"/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1867899" y="2020076"/>
            <a:ext cx="38413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</a:t>
            </a:r>
            <a:endParaRPr lang="bg-BG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796501" y="4143086"/>
            <a:ext cx="82266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164B4F"/>
                </a:solidFill>
              </a:rPr>
              <a:t>Q</a:t>
            </a:r>
            <a:r>
              <a:rPr lang="en-US" dirty="0" smtClean="0">
                <a:solidFill>
                  <a:srgbClr val="164B4F"/>
                </a:solidFill>
              </a:rPr>
              <a:t> </a:t>
            </a:r>
            <a:r>
              <a:rPr lang="en-US" dirty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solidFill>
                  <a:srgbClr val="164B4F"/>
                </a:solidFill>
              </a:rPr>
              <a:t>t</a:t>
            </a:r>
            <a:r>
              <a:rPr lang="en-US" sz="1000" dirty="0" smtClean="0">
                <a:solidFill>
                  <a:srgbClr val="164B4F"/>
                </a:solidFill>
              </a:rPr>
              <a:t>n</a:t>
            </a:r>
            <a:r>
              <a:rPr lang="en-US" dirty="0" smtClean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000" dirty="0" smtClean="0">
                <a:solidFill>
                  <a:srgbClr val="164B4F"/>
                </a:solidFill>
              </a:rPr>
              <a:t>   </a:t>
            </a:r>
            <a:endParaRPr lang="bg-BG" sz="1000" dirty="0">
              <a:solidFill>
                <a:srgbClr val="164B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7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Текстово поле 1"/>
              <p:cNvSpPr txBox="1"/>
              <p:nvPr/>
            </p:nvSpPr>
            <p:spPr>
              <a:xfrm>
                <a:off x="4340646" y="1436714"/>
                <a:ext cx="7403335" cy="400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bg-BG" b="1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bg-BG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Определение:</a:t>
                </a:r>
                <a:r>
                  <a:rPr lang="bg-BG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най-голямото, </a:t>
                </a:r>
                <a:r>
                  <a:rPr lang="bg-BG" sz="2600" i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(максималното) отклонение от равновесното положение; </a:t>
                </a:r>
                <a:endParaRPr lang="bg-BG" sz="2600" i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endParaRPr lang="bg-BG" sz="26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Означение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 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Мерна единица: </a:t>
                </a:r>
                <a:r>
                  <a:rPr lang="bg-BG" sz="26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bg-BG" sz="2600" b="1" i="1" smtClean="0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𝒎</m:t>
                        </m:r>
                      </m:e>
                    </m:d>
                  </m:oMath>
                </a14:m>
                <a:r>
                  <a:rPr lang="bg-BG" sz="26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метър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Формула: </a:t>
                </a:r>
                <a:r>
                  <a:rPr lang="bg-BG" sz="2600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bg-BG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bg-BG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х</m:t>
                        </m:r>
                      </m:e>
                      <m:sub>
                        <m:r>
                          <a:rPr lang="bg-BG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endParaRPr lang="bg-BG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bg-BG" sz="28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</a:t>
                </a:r>
                <a:endParaRPr lang="bg-BG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Текстово пол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646" y="1436714"/>
                <a:ext cx="7403335" cy="4001095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Картина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0" r="45829"/>
          <a:stretch/>
        </p:blipFill>
        <p:spPr bwMode="auto">
          <a:xfrm>
            <a:off x="572876" y="172214"/>
            <a:ext cx="2280493" cy="3265048"/>
          </a:xfrm>
          <a:prstGeom prst="rect">
            <a:avLst/>
          </a:prstGeom>
          <a:noFill/>
        </p:spPr>
      </p:pic>
      <p:sp>
        <p:nvSpPr>
          <p:cNvPr id="6" name="Текстово поле 5"/>
          <p:cNvSpPr txBox="1"/>
          <p:nvPr/>
        </p:nvSpPr>
        <p:spPr>
          <a:xfrm>
            <a:off x="4127194" y="472156"/>
            <a:ext cx="58100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/>
            <a:r>
              <a:rPr lang="bg-BG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bg-BG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8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Амплитуда   на   трептене</a:t>
            </a:r>
            <a:endParaRPr lang="bg-BG" sz="28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4" cstate="print"/>
          <a:srcRect l="55565" t="9105"/>
          <a:stretch/>
        </p:blipFill>
        <p:spPr>
          <a:xfrm>
            <a:off x="572876" y="3437263"/>
            <a:ext cx="2379644" cy="34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77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2"/>
              <p:cNvSpPr>
                <a:spLocks noChangeArrowheads="1"/>
              </p:cNvSpPr>
              <p:nvPr/>
            </p:nvSpPr>
            <p:spPr bwMode="auto">
              <a:xfrm>
                <a:off x="5557399" y="1053133"/>
                <a:ext cx="6318784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bg-BG" altLang="bg-BG" sz="26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Определение:  </a:t>
                </a:r>
                <a:r>
                  <a:rPr kumimoji="0" lang="bg-BG" altLang="bg-BG" sz="2600" b="0" i="1" u="none" strike="noStrike" cap="none" normalizeH="0" baseline="0" dirty="0" smtClean="0">
                    <a:ln>
                      <a:noFill/>
                    </a:ln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интервалът   от   време,  през  който се  повтаря  движението на трептящото тяло т.е. </a:t>
                </a:r>
                <a:r>
                  <a:rPr kumimoji="0" lang="bg-BG" altLang="bg-BG" sz="2600" b="0" i="1" u="sng" strike="noStrike" cap="none" normalizeH="0" baseline="0" dirty="0" smtClean="0">
                    <a:ln>
                      <a:noFill/>
                    </a:ln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времето, за което тялото извършва един пълен цикъл на трептене</a:t>
                </a:r>
                <a:r>
                  <a:rPr kumimoji="0" lang="bg-BG" altLang="bg-BG" sz="2600" b="0" i="1" u="none" strike="noStrike" cap="none" normalizeH="0" baseline="0" dirty="0" smtClean="0">
                    <a:ln>
                      <a:noFill/>
                    </a:ln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altLang="bg-BG" sz="2600" b="0" i="1" u="none" strike="noStrike" cap="none" normalizeH="0" baseline="0" dirty="0" smtClean="0">
                    <a:ln>
                      <a:noFill/>
                    </a:ln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kumimoji="0" lang="bg-BG" altLang="bg-BG" sz="2600" b="0" i="1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bg-BG" altLang="bg-BG" sz="26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Означение:   </a:t>
                </a:r>
                <a:r>
                  <a:rPr kumimoji="0" lang="bg-BG" altLang="bg-BG" sz="26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kumimoji="0" lang="bg-BG" altLang="bg-BG" sz="26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buFontTx/>
                  <a:buChar char="•"/>
                </a:pPr>
                <a:r>
                  <a:rPr lang="bg-BG" alt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Мерна единица: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bg-BG" sz="2600" b="1" i="1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1" i="1" smtClean="0">
                            <a:solidFill>
                              <a:srgbClr val="00B050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bg-BG" alt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  <a:r>
                  <a:rPr lang="en-US" alt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bg-BG" alt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bg-BG" altLang="bg-BG" sz="2600" i="1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секунда</a:t>
                </a:r>
                <a:endParaRPr lang="bg-BG" altLang="bg-BG" sz="2600" dirty="0">
                  <a:solidFill>
                    <a:schemeClr val="tx2">
                      <a:lumMod val="95000"/>
                      <a:lumOff val="5000"/>
                    </a:schemeClr>
                  </a:solidFill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bg-BG" altLang="bg-BG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7399" y="1053133"/>
                <a:ext cx="6318784" cy="3170099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3" name="Picture 2" descr="Simple harmonic motio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22" y="12086632"/>
            <a:ext cx="2705101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081" y="295987"/>
            <a:ext cx="5163479" cy="320973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549966" y="347425"/>
            <a:ext cx="52109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bg-BG" altLang="bg-BG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на трептене</a:t>
            </a:r>
            <a:r>
              <a:rPr lang="bg-BG" altLang="bg-BG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Текстово поле 5"/>
              <p:cNvSpPr txBox="1"/>
              <p:nvPr/>
            </p:nvSpPr>
            <p:spPr>
              <a:xfrm>
                <a:off x="2515461" y="957488"/>
                <a:ext cx="192360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6" name="Текстово пол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461" y="957488"/>
                <a:ext cx="192360" cy="249299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29032" t="-2439" r="-25806" b="-12195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Правоъгълник 6"/>
              <p:cNvSpPr/>
              <p:nvPr/>
            </p:nvSpPr>
            <p:spPr>
              <a:xfrm>
                <a:off x="2815823" y="1900852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823" y="1900852"/>
                <a:ext cx="377026" cy="34163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Правоъгълник 7"/>
              <p:cNvSpPr/>
              <p:nvPr/>
            </p:nvSpPr>
            <p:spPr>
              <a:xfrm>
                <a:off x="3384625" y="2798353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625" y="2798353"/>
                <a:ext cx="377026" cy="34163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Правоъгълник 8"/>
              <p:cNvSpPr/>
              <p:nvPr/>
            </p:nvSpPr>
            <p:spPr>
              <a:xfrm>
                <a:off x="3761651" y="1900852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651" y="1900852"/>
                <a:ext cx="377026" cy="34163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Правоъгълник 9"/>
              <p:cNvSpPr/>
              <p:nvPr/>
            </p:nvSpPr>
            <p:spPr>
              <a:xfrm>
                <a:off x="4387159" y="957488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159" y="957488"/>
                <a:ext cx="377026" cy="341632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Текстово поле 11"/>
          <p:cNvSpPr txBox="1"/>
          <p:nvPr/>
        </p:nvSpPr>
        <p:spPr>
          <a:xfrm>
            <a:off x="590974" y="4896186"/>
            <a:ext cx="38489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lnSpc>
                <a:spcPct val="90000"/>
              </a:lnSpc>
            </a:pPr>
            <a:r>
              <a:rPr lang="bg-BG" sz="2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bg-BG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bg-BG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данните от графиката, определете периода на трептене? </a:t>
            </a:r>
            <a:endParaRPr lang="bg-BG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9221118" y="6028309"/>
            <a:ext cx="107965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Отг. 4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bg-BG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7E0EC"/>
              </a:clrFrom>
              <a:clrTo>
                <a:srgbClr val="E7E0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854" y="4817164"/>
            <a:ext cx="3829240" cy="172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Спокойствие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9532159_TF02801109_TF02801109" id="{D5EB5E67-8379-48AA-B464-6A0A187CAC52}" vid="{4A75557C-D3EE-4D39-8BB1-C2A6AB6FDD71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365</Words>
  <Application>Microsoft Office PowerPoint</Application>
  <PresentationFormat>Custom</PresentationFormat>
  <Paragraphs>84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Спокойствие 16:9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Ana</cp:lastModifiedBy>
  <cp:revision>140</cp:revision>
  <dcterms:created xsi:type="dcterms:W3CDTF">2020-05-06T13:36:53Z</dcterms:created>
  <dcterms:modified xsi:type="dcterms:W3CDTF">2020-05-26T14:57:14Z</dcterms:modified>
</cp:coreProperties>
</file>