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5"/>
  </p:notesMasterIdLst>
  <p:sldIdLst>
    <p:sldId id="267" r:id="rId2"/>
    <p:sldId id="262" r:id="rId3"/>
    <p:sldId id="268" r:id="rId4"/>
    <p:sldId id="263" r:id="rId5"/>
    <p:sldId id="265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9" autoAdjust="0"/>
  </p:normalViewPr>
  <p:slideViewPr>
    <p:cSldViewPr snapToGrid="0">
      <p:cViewPr varScale="1">
        <p:scale>
          <a:sx n="69" d="100"/>
          <a:sy n="69" d="100"/>
        </p:scale>
        <p:origin x="-75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38BF2-85A1-4E25-ACCB-F1F83FC47507}" type="datetimeFigureOut">
              <a:rPr lang="bg-BG" smtClean="0"/>
              <a:pPr/>
              <a:t>26.5.2020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6FCB7-E1D5-467E-B57C-A384C1571E2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2018411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294151" y="990600"/>
            <a:ext cx="8460403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 hasCustomPrompt="1"/>
          </p:nvPr>
        </p:nvSpPr>
        <p:spPr>
          <a:xfrm>
            <a:off x="1294150" y="4267200"/>
            <a:ext cx="8460403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dirty="0" smtClean="0"/>
              <a:t>Щракнете за редакция стил </a:t>
            </a:r>
            <a:r>
              <a:rPr lang="bg-BG" dirty="0" err="1" smtClean="0"/>
              <a:t>подзагл</a:t>
            </a:r>
            <a:r>
              <a:rPr lang="bg-BG" dirty="0" smtClean="0"/>
              <a:t>. обр.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79E70896-F664-4226-AA01-292F14E9DF16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 algn="r"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626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smtClean="0"/>
              <a:t>Второ ниво</a:t>
            </a:r>
          </a:p>
          <a:p>
            <a:pPr lvl="2" rtl="0"/>
            <a:r>
              <a:rPr lang="bg-BG" smtClean="0"/>
              <a:t>Трето ниво</a:t>
            </a:r>
          </a:p>
          <a:p>
            <a:pPr lvl="3" rtl="0"/>
            <a:r>
              <a:rPr lang="bg-BG" smtClean="0"/>
              <a:t>Четвърто ниво</a:t>
            </a:r>
          </a:p>
          <a:p>
            <a:pPr lvl="4" rtl="0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B5C1EEFF-744E-4E49-B332-B7399E88F140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617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9754554" y="381000"/>
            <a:ext cx="1905494" cy="57912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1294151" y="381000"/>
            <a:ext cx="8307964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smtClean="0"/>
              <a:t>Второ ниво</a:t>
            </a:r>
          </a:p>
          <a:p>
            <a:pPr lvl="2" rtl="0"/>
            <a:r>
              <a:rPr lang="bg-BG" smtClean="0"/>
              <a:t>Трето ниво</a:t>
            </a:r>
          </a:p>
          <a:p>
            <a:pPr lvl="3" rtl="0"/>
            <a:r>
              <a:rPr lang="bg-BG" smtClean="0"/>
              <a:t>Четвърто ниво</a:t>
            </a:r>
          </a:p>
          <a:p>
            <a:pPr lvl="4" rtl="0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993B72A-14E0-4A7A-ABE1-A87EB71A36A6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 algn="r"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20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smtClean="0"/>
              <a:t>Второ ниво</a:t>
            </a:r>
          </a:p>
          <a:p>
            <a:pPr lvl="2" rtl="0"/>
            <a:r>
              <a:rPr lang="bg-BG" smtClean="0"/>
              <a:t>Трето ниво</a:t>
            </a:r>
          </a:p>
          <a:p>
            <a:pPr lvl="3" rtl="0"/>
            <a:r>
              <a:rPr lang="bg-BG" smtClean="0"/>
              <a:t>Четвърто ниво</a:t>
            </a:r>
          </a:p>
          <a:p>
            <a:pPr lvl="4" rtl="0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A455CE50-EE01-4E17-8B79-61CB2EEE1475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 algn="r"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492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4151" y="2057401"/>
            <a:ext cx="8460404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294151" y="4876800"/>
            <a:ext cx="8460404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ABA468E6-BB59-4450-B692-BBBCF6D472AC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 algn="r"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389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sz="half" idx="1"/>
          </p:nvPr>
        </p:nvSpPr>
        <p:spPr>
          <a:xfrm>
            <a:off x="1294149" y="1676400"/>
            <a:ext cx="4701240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smtClean="0"/>
              <a:t>Второ ниво</a:t>
            </a:r>
          </a:p>
          <a:p>
            <a:pPr lvl="2" rtl="0"/>
            <a:r>
              <a:rPr lang="bg-BG" smtClean="0"/>
              <a:t>Трето ниво</a:t>
            </a:r>
          </a:p>
          <a:p>
            <a:pPr lvl="3" rtl="0"/>
            <a:r>
              <a:rPr lang="bg-BG" smtClean="0"/>
              <a:t>Четвърто ниво</a:t>
            </a:r>
          </a:p>
          <a:p>
            <a:pPr lvl="4" rtl="0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203651" y="1676401"/>
            <a:ext cx="4701240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smtClean="0"/>
              <a:t>Второ ниво</a:t>
            </a:r>
          </a:p>
          <a:p>
            <a:pPr lvl="2" rtl="0"/>
            <a:r>
              <a:rPr lang="bg-BG" smtClean="0"/>
              <a:t>Трето ниво</a:t>
            </a:r>
          </a:p>
          <a:p>
            <a:pPr lvl="3" rtl="0"/>
            <a:r>
              <a:rPr lang="bg-BG" smtClean="0"/>
              <a:t>Четвърто ниво</a:t>
            </a:r>
          </a:p>
          <a:p>
            <a:pPr lvl="4" rtl="0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0C55B99-7265-43EF-91AC-434636220770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 algn="r"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45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4702367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1294150" y="2516458"/>
            <a:ext cx="4702367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smtClean="0"/>
              <a:t>Второ ниво</a:t>
            </a:r>
          </a:p>
          <a:p>
            <a:pPr lvl="2" rtl="0"/>
            <a:r>
              <a:rPr lang="bg-BG" smtClean="0"/>
              <a:t>Трето ниво</a:t>
            </a:r>
          </a:p>
          <a:p>
            <a:pPr lvl="3" rtl="0"/>
            <a:r>
              <a:rPr lang="bg-BG" smtClean="0"/>
              <a:t>Четвърто ниво</a:t>
            </a:r>
          </a:p>
          <a:p>
            <a:pPr lvl="4" rtl="0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5" name="Контейнер за текст 4"/>
          <p:cNvSpPr>
            <a:spLocks noGrp="1"/>
          </p:cNvSpPr>
          <p:nvPr>
            <p:ph type="body" sz="quarter" idx="3"/>
          </p:nvPr>
        </p:nvSpPr>
        <p:spPr>
          <a:xfrm>
            <a:off x="6193367" y="1676400"/>
            <a:ext cx="4704484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на съдържание 5"/>
          <p:cNvSpPr>
            <a:spLocks noGrp="1"/>
          </p:cNvSpPr>
          <p:nvPr>
            <p:ph sz="quarter" idx="4"/>
          </p:nvPr>
        </p:nvSpPr>
        <p:spPr>
          <a:xfrm>
            <a:off x="6193367" y="2516458"/>
            <a:ext cx="4704484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smtClean="0"/>
              <a:t>Второ ниво</a:t>
            </a:r>
          </a:p>
          <a:p>
            <a:pPr lvl="2" rtl="0"/>
            <a:r>
              <a:rPr lang="bg-BG" smtClean="0"/>
              <a:t>Трето ниво</a:t>
            </a:r>
          </a:p>
          <a:p>
            <a:pPr lvl="3" rtl="0"/>
            <a:r>
              <a:rPr lang="bg-BG" smtClean="0"/>
              <a:t>Четвърто ниво</a:t>
            </a:r>
          </a:p>
          <a:p>
            <a:pPr lvl="4" rtl="0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563F0811-D19C-4AC9-B33F-B4E73372FE9C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Контейнер за долен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Контейнер за номер на слайд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 algn="r"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9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23EC5C3-B2DC-4DFB-8504-F0E0D7CE34B8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49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но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5C625BD-AF17-40AD-84AF-895E06F09DF7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Контейнер за долен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Контейнер за номер на слайд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301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772835" y="1676400"/>
            <a:ext cx="3810992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>
          <a:xfrm>
            <a:off x="1294150" y="685800"/>
            <a:ext cx="6173808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smtClean="0"/>
              <a:t>Второ ниво</a:t>
            </a:r>
          </a:p>
          <a:p>
            <a:pPr lvl="2" rtl="0"/>
            <a:r>
              <a:rPr lang="bg-BG" smtClean="0"/>
              <a:t>Трето ниво</a:t>
            </a:r>
          </a:p>
          <a:p>
            <a:pPr lvl="3" rtl="0"/>
            <a:r>
              <a:rPr lang="bg-BG" smtClean="0"/>
              <a:t>Четвърто ниво</a:t>
            </a:r>
          </a:p>
          <a:p>
            <a:pPr lvl="4" rtl="0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7772835" y="4191000"/>
            <a:ext cx="3810992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E898E7DD-5A68-4C09-B667-8D45274F84A4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1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772836" y="1676400"/>
            <a:ext cx="3810992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картина 2" descr="Празен контейнер за добавяне на изображение. Щракнете върху контейнера и изберете изображението, което искате да добавите."/>
          <p:cNvSpPr>
            <a:spLocks noGrp="1"/>
          </p:cNvSpPr>
          <p:nvPr>
            <p:ph type="pic" idx="1"/>
          </p:nvPr>
        </p:nvSpPr>
        <p:spPr>
          <a:xfrm>
            <a:off x="1522809" y="0"/>
            <a:ext cx="5945149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7772836" y="4191000"/>
            <a:ext cx="3810992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xmlns="" val="67911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836832" y="0"/>
            <a:ext cx="11355169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1800" dirty="0">
              <a:solidFill>
                <a:prstClr val="white"/>
              </a:solidFill>
            </a:endParaRPr>
          </a:p>
        </p:txBody>
      </p:sp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1294150" y="381000"/>
            <a:ext cx="96037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bg-BG" dirty="0" err="1" smtClean="0"/>
              <a:t>Редакт</a:t>
            </a:r>
            <a:r>
              <a:rPr lang="bg-BG" dirty="0" smtClean="0"/>
              <a:t>. стил загл. образец</a:t>
            </a:r>
            <a:endParaRPr lang="bg-BG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9603701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bg-BG" dirty="0" smtClean="0"/>
              <a:t>Редактиране на стиловете на текста на образеца</a:t>
            </a:r>
          </a:p>
          <a:p>
            <a:pPr lvl="1" rtl="0"/>
            <a:r>
              <a:rPr lang="bg-BG" dirty="0" smtClean="0"/>
              <a:t>Второ ниво</a:t>
            </a:r>
          </a:p>
          <a:p>
            <a:pPr lvl="2" rtl="0"/>
            <a:r>
              <a:rPr lang="bg-BG" dirty="0" smtClean="0"/>
              <a:t>Трето ниво</a:t>
            </a:r>
          </a:p>
          <a:p>
            <a:pPr lvl="3" rtl="0"/>
            <a:r>
              <a:rPr lang="bg-BG" dirty="0" smtClean="0"/>
              <a:t>Четвърто ниво</a:t>
            </a:r>
          </a:p>
          <a:p>
            <a:pPr lvl="4" rtl="0"/>
            <a:r>
              <a:rPr lang="bg-BG" dirty="0" smtClean="0"/>
              <a:t>Пето ниво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1272113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B013D999-2B2A-4151-BB1D-888E314F972F}" type="datetime1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26.5.2020 г.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4"/>
          </p:nvPr>
        </p:nvSpPr>
        <p:spPr>
          <a:xfrm>
            <a:off x="8053323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bg-BG" smtClean="0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bg-BG" dirty="0"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830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gif"/><Relationship Id="rId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1288974" y="2057798"/>
            <a:ext cx="826050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 smtClean="0"/>
              <a:t>OSCILLATIONS</a:t>
            </a:r>
            <a:endParaRPr lang="bg-BG" sz="4800" b="1" dirty="0" smtClean="0"/>
          </a:p>
          <a:p>
            <a:pPr algn="ctr">
              <a:lnSpc>
                <a:spcPct val="90000"/>
              </a:lnSpc>
            </a:pPr>
            <a:r>
              <a:rPr lang="en-US" sz="4800" b="1" dirty="0" smtClean="0"/>
              <a:t>HARMONIC OSCILLATION</a:t>
            </a:r>
            <a:endParaRPr lang="bg-BG" sz="4800" b="1" dirty="0"/>
          </a:p>
        </p:txBody>
      </p:sp>
      <p:pic>
        <p:nvPicPr>
          <p:cNvPr id="4" name="Picture 6" descr="Img_mex_kol-2-001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24" y="5687072"/>
            <a:ext cx="3108174" cy="11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Анимирани-мас-spring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34223" y="385591"/>
            <a:ext cx="2157777" cy="43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984d0ee5dcc063fa064d11fb0d33b139.gi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1471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1125" y="1627018"/>
            <a:ext cx="713170" cy="64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984d0ee5dcc063fa064d11fb0d33b139.gi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6DC02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0661" y="2512297"/>
            <a:ext cx="761191" cy="6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28255" y="5209054"/>
            <a:ext cx="54084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600" b="1" i="1" dirty="0" smtClean="0"/>
              <a:t>Author:</a:t>
            </a:r>
            <a:r>
              <a:rPr lang="en-US" sz="1600" b="1" dirty="0" smtClean="0"/>
              <a:t> </a:t>
            </a:r>
            <a:r>
              <a:rPr lang="en-US" b="1" dirty="0" smtClean="0"/>
              <a:t>	</a:t>
            </a:r>
            <a:r>
              <a:rPr lang="en-US" b="1" i="1" dirty="0" smtClean="0"/>
              <a:t>Mariyana Avramova</a:t>
            </a:r>
          </a:p>
          <a:p>
            <a:pPr fontAlgn="base"/>
            <a:r>
              <a:rPr lang="en-US" b="1" i="1" dirty="0" smtClean="0"/>
              <a:t>	</a:t>
            </a:r>
            <a:r>
              <a:rPr lang="en-US" sz="1600" b="1" i="1" dirty="0" smtClean="0"/>
              <a:t>Teacher of Physics and Astronomy</a:t>
            </a:r>
            <a:endParaRPr lang="ru-RU" sz="1600" b="1" i="1" dirty="0"/>
          </a:p>
          <a:p>
            <a:pPr fontAlgn="base"/>
            <a:r>
              <a:rPr lang="en-US" sz="1600" b="1" i="1" dirty="0" smtClean="0"/>
              <a:t>	Dobri Chintulov Secondary School of</a:t>
            </a:r>
          </a:p>
          <a:p>
            <a:pPr fontAlgn="base"/>
            <a:r>
              <a:rPr lang="en-US" sz="1600" b="1" i="1" dirty="0"/>
              <a:t>	</a:t>
            </a:r>
            <a:r>
              <a:rPr lang="en-US" sz="1600" b="1" i="1" dirty="0" smtClean="0"/>
              <a:t>Natural Sciences and Mathematics</a:t>
            </a:r>
          </a:p>
          <a:p>
            <a:pPr fontAlgn="base"/>
            <a:r>
              <a:rPr lang="en-US" sz="1600" b="1" i="1" dirty="0" smtClean="0"/>
              <a:t>	City of Sliven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xmlns="" val="366995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Правоъгълник 1"/>
              <p:cNvSpPr/>
              <p:nvPr/>
            </p:nvSpPr>
            <p:spPr>
              <a:xfrm>
                <a:off x="1448719" y="616357"/>
                <a:ext cx="10269862" cy="4165371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marL="1371600">
                  <a:spcAft>
                    <a:spcPts val="0"/>
                  </a:spcAft>
                </a:pPr>
                <a:r>
                  <a:rPr lang="bg-BG" sz="24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bg-BG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en-US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Definition:</a:t>
                </a:r>
                <a:r>
                  <a:rPr lang="bg-BG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b="1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</a:t>
                </a:r>
                <a:r>
                  <a:rPr lang="en-US" sz="2600" b="1" i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he number of oscillations </a:t>
                </a:r>
                <a:r>
                  <a:rPr lang="bg-BG" sz="2600" b="1" i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2600" b="1" i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cycles of oscillation</a:t>
                </a:r>
                <a:r>
                  <a:rPr lang="bg-BG" sz="2600" b="1" i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</a:t>
                </a:r>
                <a:r>
                  <a:rPr lang="en-US" sz="2600" b="1" i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per unit of time</a:t>
                </a:r>
                <a:r>
                  <a:rPr lang="bg-BG" sz="2600" b="1" i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</a:t>
                </a:r>
                <a:endParaRPr lang="bg-BG" sz="2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en-US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Symbol: </a:t>
                </a:r>
                <a:r>
                  <a:rPr lang="bg-BG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ν</a:t>
                </a:r>
              </a:p>
              <a:p>
                <a:pPr marL="342900" lvl="0" indent="-342900" algn="just"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en-US" sz="2600" b="1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Formula:</a:t>
                </a:r>
                <a:r>
                  <a:rPr lang="bg-BG" sz="2600" b="1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ν </a:t>
                </a:r>
                <a:r>
                  <a:rPr lang="bg-BG" sz="2600" b="1" i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sz="2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𝒏</m:t>
                        </m:r>
                      </m:num>
                      <m:den>
                        <m:r>
                          <a:rPr lang="ru-RU" sz="2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endParaRPr lang="bg-BG" sz="2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en-US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Unit of measure:</a:t>
                </a:r>
                <a:r>
                  <a:rPr lang="bg-BG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00B05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</a:rPr>
                      <m:t>𝒆𝒓𝒛</m:t>
                    </m:r>
                    <m:r>
                      <a:rPr lang="en-US" sz="2600" b="1" i="1" smtClean="0">
                        <a:solidFill>
                          <a:srgbClr val="00B05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bg-BG" sz="2600" b="1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00" b="1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𝑯𝒛</m:t>
                        </m:r>
                      </m:e>
                    </m:d>
                  </m:oMath>
                </a14:m>
                <a:r>
                  <a:rPr lang="en-US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bg-BG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</a:p>
              <a:p>
                <a:pPr lvl="0" algn="just">
                  <a:spcAft>
                    <a:spcPts val="0"/>
                  </a:spcAft>
                </a:pPr>
                <a:r>
                  <a:rPr lang="bg-BG" sz="2400" b="1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bg-BG" sz="24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	</a:t>
                </a:r>
                <a:r>
                  <a:rPr lang="bg-BG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(1</a:t>
                </a:r>
                <a:r>
                  <a:rPr lang="en-US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bg-BG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𝑯𝒛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bg-BG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</a:t>
                </a:r>
                <a:r>
                  <a:rPr lang="en-US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bg-BG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10</a:t>
                </a:r>
                <a:r>
                  <a:rPr lang="bg-BG" b="1" i="1" baseline="3000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bg-BG" b="1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b="1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𝑯𝒛</m:t>
                    </m:r>
                  </m:oMath>
                </a14:m>
                <a:r>
                  <a:rPr lang="en-US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:r>
                  <a:rPr lang="bg-BG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</a:p>
              <a:p>
                <a:pPr lvl="0" algn="just">
                  <a:spcAft>
                    <a:spcPts val="0"/>
                  </a:spcAft>
                </a:pPr>
                <a:r>
                  <a:rPr lang="bg-BG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	(1</a:t>
                </a:r>
                <a:r>
                  <a:rPr lang="en-US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bg-BG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М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𝑯𝒛</m:t>
                    </m:r>
                  </m:oMath>
                </a14:m>
                <a:r>
                  <a:rPr lang="en-US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bg-BG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</a:t>
                </a:r>
                <a:r>
                  <a:rPr lang="en-US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bg-BG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10</a:t>
                </a:r>
                <a:r>
                  <a:rPr lang="bg-BG" b="1" i="1" baseline="3000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6</a:t>
                </a:r>
                <a14:m>
                  <m:oMath xmlns:m="http://schemas.openxmlformats.org/officeDocument/2006/math">
                    <m:r>
                      <a:rPr lang="bg-BG" b="1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b="1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𝑯𝒛</m:t>
                    </m:r>
                  </m:oMath>
                </a14:m>
                <a:r>
                  <a:rPr lang="en-US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:r>
                  <a:rPr lang="bg-BG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</a:p>
              <a:p>
                <a:pPr lvl="0" algn="just">
                  <a:spcAft>
                    <a:spcPts val="0"/>
                  </a:spcAft>
                </a:pPr>
                <a:r>
                  <a:rPr lang="bg-BG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	(1</a:t>
                </a:r>
                <a:r>
                  <a:rPr lang="en-US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G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𝑯𝒛</m:t>
                    </m:r>
                  </m:oMath>
                </a14:m>
                <a:r>
                  <a:rPr lang="en-US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</a:t>
                </a:r>
                <a:r>
                  <a:rPr lang="en-US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10</a:t>
                </a:r>
                <a:r>
                  <a:rPr lang="en-US" b="1" i="1" baseline="3000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9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b="1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𝑯𝒛</m:t>
                    </m:r>
                  </m:oMath>
                </a14:m>
                <a:r>
                  <a:rPr lang="en-US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)</a:t>
                </a:r>
                <a:r>
                  <a:rPr lang="bg-BG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</a:p>
              <a:p>
                <a:pPr lvl="0" algn="just">
                  <a:spcAft>
                    <a:spcPts val="0"/>
                  </a:spcAft>
                </a:pPr>
                <a:r>
                  <a:rPr lang="en-US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bg-BG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en-US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en-US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𝑯𝒛</m:t>
                    </m:r>
                  </m:oMath>
                </a14:m>
                <a:r>
                  <a:rPr lang="en-US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</a:t>
                </a:r>
                <a:r>
                  <a:rPr lang="en-US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10</a:t>
                </a:r>
                <a:r>
                  <a:rPr lang="en-US" b="1" i="1" baseline="30000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-3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𝑯𝒛</m:t>
                    </m:r>
                  </m:oMath>
                </a14:m>
                <a:r>
                  <a:rPr lang="en-US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:r>
                  <a:rPr lang="bg-BG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</a:t>
                </a:r>
              </a:p>
              <a:p>
                <a:pPr lvl="0" algn="just">
                  <a:spcAft>
                    <a:spcPts val="0"/>
                  </a:spcAft>
                </a:pPr>
                <a:endParaRPr lang="bg-BG" sz="2400" dirty="0">
                  <a:solidFill>
                    <a:srgbClr val="92D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Правоъгъл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719" y="616357"/>
                <a:ext cx="10269862" cy="4165371"/>
              </a:xfrm>
              <a:prstGeom prst="rect">
                <a:avLst/>
              </a:prstGeom>
              <a:blipFill rotWithShape="0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Текстово поле 2"/>
          <p:cNvSpPr txBox="1"/>
          <p:nvPr/>
        </p:nvSpPr>
        <p:spPr>
          <a:xfrm>
            <a:off x="176270" y="323970"/>
            <a:ext cx="601521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bg-BG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Oscillation frequency</a:t>
            </a:r>
            <a:r>
              <a:rPr lang="bg-BG" sz="32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bg-BG" sz="3200" dirty="0">
              <a:solidFill>
                <a:srgbClr val="164B4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Текстово поле 3"/>
              <p:cNvSpPr txBox="1"/>
              <p:nvPr/>
            </p:nvSpPr>
            <p:spPr>
              <a:xfrm>
                <a:off x="6555036" y="2943149"/>
                <a:ext cx="4869457" cy="1089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90000"/>
                  </a:lnSpc>
                </a:pPr>
                <a:r>
                  <a:rPr lang="en-US" sz="2400" b="1" i="1" u="sng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Oscillation frequency is </a:t>
                </a:r>
                <a:r>
                  <a:rPr lang="bg-BG" sz="2400" b="1" i="1" u="sng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 </a:t>
                </a:r>
                <a14:m>
                  <m:oMath xmlns:m="http://schemas.openxmlformats.org/officeDocument/2006/math">
                    <m:r>
                      <a:rPr lang="en-US" sz="2400" b="1" i="1" u="sng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𝑯𝒛</m:t>
                    </m:r>
                  </m:oMath>
                </a14:m>
                <a:r>
                  <a:rPr lang="bg-BG" sz="24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when one full cycle of oscillation is completed  for </a:t>
                </a:r>
                <a:r>
                  <a:rPr lang="bg-BG" sz="24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 </a:t>
                </a:r>
                <a:r>
                  <a:rPr lang="en-US" sz="24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s.</a:t>
                </a:r>
                <a:endParaRPr lang="bg-BG" sz="2400" dirty="0"/>
              </a:p>
            </p:txBody>
          </p:sp>
        </mc:Choice>
        <mc:Fallback>
          <p:sp>
            <p:nvSpPr>
              <p:cNvPr id="4" name="Текстово пол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036" y="2943149"/>
                <a:ext cx="4869457" cy="108952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877" t="-7821" r="-2003" b="-11732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Текстово поле 8"/>
              <p:cNvSpPr txBox="1"/>
              <p:nvPr/>
            </p:nvSpPr>
            <p:spPr>
              <a:xfrm>
                <a:off x="1339621" y="5634514"/>
                <a:ext cx="5244029" cy="802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marL="1371600" algn="just">
                  <a:spcAft>
                    <a:spcPts val="0"/>
                  </a:spcAft>
                </a:pPr>
                <a:r>
                  <a:rPr lang="ru-RU" sz="3200" b="1" i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Т =</a:t>
                </a:r>
                <a:r>
                  <a:rPr lang="ru-RU" sz="3200" b="1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sz="3200" b="1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3200" b="1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ru-RU" sz="3200" b="1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𝝂</m:t>
                        </m:r>
                      </m:den>
                    </m:f>
                  </m:oMath>
                </a14:m>
                <a:r>
                  <a:rPr lang="ru-RU" sz="32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</a:t>
                </a:r>
                <a:r>
                  <a:rPr lang="bg-BG" sz="32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ν</a:t>
                </a:r>
                <a:r>
                  <a:rPr lang="ru-RU" sz="32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3200" b="1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sz="3200" b="1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3200" b="1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ru-RU" sz="3200" b="1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Т</m:t>
                        </m:r>
                      </m:den>
                    </m:f>
                  </m:oMath>
                </a14:m>
                <a:endParaRPr lang="bg-BG" sz="1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Текстово поле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621" y="5634514"/>
                <a:ext cx="5244029" cy="802271"/>
              </a:xfrm>
              <a:prstGeom prst="rect">
                <a:avLst/>
              </a:prstGeom>
              <a:blipFill rotWithShape="0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Текстово поле 2"/>
          <p:cNvSpPr txBox="1"/>
          <p:nvPr/>
        </p:nvSpPr>
        <p:spPr>
          <a:xfrm>
            <a:off x="223703" y="4894579"/>
            <a:ext cx="1149487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en-US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bg-BG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Relations among the main oscillation characteristics</a:t>
            </a:r>
            <a:r>
              <a:rPr lang="bg-BG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bg-BG" sz="2800" dirty="0">
              <a:solidFill>
                <a:srgbClr val="164B4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22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403456" y="-125960"/>
            <a:ext cx="6745995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>
              <a:spcAft>
                <a:spcPts val="0"/>
              </a:spcAft>
            </a:pPr>
            <a:r>
              <a:rPr lang="bg-BG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bg-BG" sz="36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US" sz="36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Harmonic oscillation</a:t>
            </a:r>
            <a:endParaRPr lang="bg-BG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16" y="2621143"/>
            <a:ext cx="2944851" cy="1919675"/>
          </a:xfrm>
          <a:prstGeom prst="rect">
            <a:avLst/>
          </a:prstGeom>
        </p:spPr>
      </p:pic>
      <p:pic>
        <p:nvPicPr>
          <p:cNvPr id="4" name="Картина 3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2"/>
          <a:stretch/>
        </p:blipFill>
        <p:spPr bwMode="auto">
          <a:xfrm>
            <a:off x="403456" y="4831554"/>
            <a:ext cx="4507211" cy="1524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Правоъгълник 4"/>
          <p:cNvSpPr/>
          <p:nvPr/>
        </p:nvSpPr>
        <p:spPr>
          <a:xfrm>
            <a:off x="5320536" y="978132"/>
            <a:ext cx="5953595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just">
              <a:spcAft>
                <a:spcPts val="0"/>
              </a:spcAft>
              <a:tabLst>
                <a:tab pos="3971925" algn="l"/>
              </a:tabLst>
            </a:pPr>
            <a:r>
              <a:rPr lang="bg-BG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bg-BG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Definition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bg-BG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8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ny oscillation in which the displacement</a:t>
            </a:r>
            <a:r>
              <a:rPr lang="bg-BG" sz="28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800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 </a:t>
            </a:r>
            <a:r>
              <a:rPr lang="en-US" sz="28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 an object from its equilibrium position</a:t>
            </a:r>
            <a:r>
              <a:rPr lang="bg-BG" sz="28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the course of time</a:t>
            </a:r>
            <a:r>
              <a:rPr lang="bg-BG" sz="28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bg-BG" sz="28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can be represented graphically by a line called a sinusoid</a:t>
            </a:r>
            <a:r>
              <a:rPr lang="bg-BG" sz="28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bg-BG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5467292" y="3868809"/>
            <a:ext cx="5302310" cy="24868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sz="2800" b="1" i="1" u="sng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bg-BG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Analysis of the graph of </a:t>
            </a:r>
            <a:endParaRPr lang="bg-BG" sz="2800" b="1" i="1" u="sng" dirty="0" smtClean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harmonic oscillation</a:t>
            </a:r>
            <a:endParaRPr lang="bg-BG" sz="2800" b="1" i="1" u="sng" dirty="0" smtClean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2800" b="1" i="1" u="sng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Graph section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from time t</a:t>
            </a:r>
            <a:r>
              <a:rPr lang="bg-BG" sz="20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time t 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Т/4; </a:t>
            </a:r>
            <a:endParaRPr lang="en-US" sz="2000" b="1" i="1" dirty="0" smtClean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0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Graph 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section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from time t 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Т/4 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t 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Т/2;</a:t>
            </a:r>
            <a:endParaRPr lang="en-US" sz="2000" b="1" i="1" dirty="0" smtClean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0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Graph 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section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from time t 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Т/2 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t 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3/4 Т;</a:t>
            </a:r>
          </a:p>
          <a:p>
            <a:pPr marL="342900" lvl="0" indent="-34290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0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Graph 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section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from time t 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3/4 Т 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t 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Т;</a:t>
            </a:r>
            <a:r>
              <a:rPr lang="bg-B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05440" y="1042213"/>
            <a:ext cx="2371708" cy="1334086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1358" y="995659"/>
            <a:ext cx="1402670" cy="155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159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 4"/>
          <p:cNvSpPr/>
          <p:nvPr/>
        </p:nvSpPr>
        <p:spPr>
          <a:xfrm>
            <a:off x="4423087" y="3998503"/>
            <a:ext cx="74200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"/>
            </a:pPr>
            <a:r>
              <a:rPr lang="en-US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amplitude of oscillation</a:t>
            </a:r>
            <a:r>
              <a:rPr lang="bg-BG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4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en-US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 the top of the Ostankino tower in Moscow</a:t>
            </a:r>
            <a:r>
              <a:rPr lang="bg-BG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540</a:t>
            </a:r>
            <a:r>
              <a:rPr lang="en-US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 high, is</a:t>
            </a:r>
            <a:r>
              <a:rPr lang="bg-BG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bg-BG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 </a:t>
            </a:r>
            <a:r>
              <a:rPr lang="en-GB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metres</a:t>
            </a:r>
            <a:r>
              <a:rPr lang="en-US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during high winds</a:t>
            </a:r>
            <a:r>
              <a:rPr lang="bg-BG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bg-BG" sz="2400" dirty="0">
              <a:solidFill>
                <a:schemeClr val="tx2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Картина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655" y="3415228"/>
            <a:ext cx="3387740" cy="3128789"/>
          </a:xfrm>
          <a:prstGeom prst="rect">
            <a:avLst/>
          </a:prstGeom>
        </p:spPr>
      </p:pic>
      <p:sp>
        <p:nvSpPr>
          <p:cNvPr id="7" name="Правоъгълник 4"/>
          <p:cNvSpPr/>
          <p:nvPr/>
        </p:nvSpPr>
        <p:spPr>
          <a:xfrm>
            <a:off x="4299883" y="714059"/>
            <a:ext cx="73229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§"/>
            </a:pPr>
            <a:r>
              <a:rPr lang="en-US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small size of the humming bird and its ability to maintain constant body temperature require intensive </a:t>
            </a:r>
            <a:r>
              <a:rPr lang="en-US" sz="24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etabolism</a:t>
            </a:r>
            <a:r>
              <a:rPr lang="bg-BG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 heart makes up to </a:t>
            </a:r>
            <a:r>
              <a:rPr lang="bg-BG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1260 </a:t>
            </a:r>
            <a:r>
              <a:rPr lang="en-US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beats per minute, i.e.</a:t>
            </a:r>
            <a:r>
              <a:rPr lang="bg-BG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frequency of its vibrations </a:t>
            </a:r>
            <a:r>
              <a:rPr lang="el-GR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</a:t>
            </a:r>
            <a:r>
              <a:rPr lang="en-US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bg-BG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2400" i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Hz. </a:t>
            </a:r>
            <a:endParaRPr lang="bg-BG" sz="2400" dirty="0">
              <a:solidFill>
                <a:schemeClr val="tx2">
                  <a:lumMod val="85000"/>
                  <a:lumOff val="1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4" descr="post-20-11061338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654" y="330506"/>
            <a:ext cx="3387740" cy="254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598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 4"/>
          <p:cNvSpPr/>
          <p:nvPr/>
        </p:nvSpPr>
        <p:spPr>
          <a:xfrm>
            <a:off x="7426410" y="923421"/>
            <a:ext cx="41092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Oscillations can be mechanical</a:t>
            </a:r>
            <a:r>
              <a:rPr lang="bg-BG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electromagnetic</a:t>
            </a:r>
            <a:r>
              <a:rPr lang="bg-BG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chemical</a:t>
            </a:r>
            <a:r>
              <a:rPr lang="bg-BG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thermodynamic and many other</a:t>
            </a:r>
            <a:r>
              <a:rPr lang="bg-BG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but regardless of their great diversity</a:t>
            </a:r>
            <a:r>
              <a:rPr lang="bg-BG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they all have common characteristics</a:t>
            </a:r>
            <a:r>
              <a:rPr lang="bg-BG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bg-BG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" name="Контейнер за съдържание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056" t="2384" r="43499"/>
          <a:stretch/>
        </p:blipFill>
        <p:spPr>
          <a:xfrm>
            <a:off x="3450197" y="745811"/>
            <a:ext cx="364896" cy="5495678"/>
          </a:xfrm>
          <a:prstGeom prst="rect">
            <a:avLst/>
          </a:prstGeom>
        </p:spPr>
      </p:pic>
      <p:sp>
        <p:nvSpPr>
          <p:cNvPr id="52" name="Изнесено означение със стрелка надясно 11"/>
          <p:cNvSpPr/>
          <p:nvPr/>
        </p:nvSpPr>
        <p:spPr>
          <a:xfrm>
            <a:off x="3822261" y="813821"/>
            <a:ext cx="936104" cy="350748"/>
          </a:xfrm>
          <a:prstGeom prst="right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rgbClr val="FF0000"/>
              </a:solidFill>
            </a:endParaRPr>
          </a:p>
        </p:txBody>
      </p:sp>
      <p:sp>
        <p:nvSpPr>
          <p:cNvPr id="53" name="Петоъгълник 12"/>
          <p:cNvSpPr/>
          <p:nvPr/>
        </p:nvSpPr>
        <p:spPr>
          <a:xfrm>
            <a:off x="3822261" y="1259659"/>
            <a:ext cx="936104" cy="144016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4" name="V-образна стрелка 16"/>
          <p:cNvSpPr/>
          <p:nvPr/>
        </p:nvSpPr>
        <p:spPr>
          <a:xfrm>
            <a:off x="3833257" y="2771827"/>
            <a:ext cx="484632" cy="64807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55" name="Раирана стрелка надясно 17"/>
          <p:cNvSpPr/>
          <p:nvPr/>
        </p:nvSpPr>
        <p:spPr>
          <a:xfrm>
            <a:off x="3833257" y="4596930"/>
            <a:ext cx="978408" cy="193166"/>
          </a:xfrm>
          <a:prstGeom prst="strip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6" name="Огъната нагоре стрелка 18"/>
          <p:cNvSpPr/>
          <p:nvPr/>
        </p:nvSpPr>
        <p:spPr>
          <a:xfrm>
            <a:off x="3892693" y="3989356"/>
            <a:ext cx="850392" cy="315925"/>
          </a:xfrm>
          <a:prstGeom prst="bent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7" name="Петоъгълник 19"/>
          <p:cNvSpPr/>
          <p:nvPr/>
        </p:nvSpPr>
        <p:spPr>
          <a:xfrm>
            <a:off x="3833257" y="1547691"/>
            <a:ext cx="978408" cy="288032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8" name="Текстово поле 20"/>
          <p:cNvSpPr txBox="1"/>
          <p:nvPr/>
        </p:nvSpPr>
        <p:spPr>
          <a:xfrm>
            <a:off x="3854303" y="813821"/>
            <a:ext cx="627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Gamma rays</a:t>
            </a:r>
            <a:endParaRPr lang="bg-BG" sz="8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Текстово поле 21"/>
          <p:cNvSpPr txBox="1"/>
          <p:nvPr/>
        </p:nvSpPr>
        <p:spPr>
          <a:xfrm>
            <a:off x="3772478" y="1576838"/>
            <a:ext cx="1118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Ultraviolet emission</a:t>
            </a:r>
            <a:endParaRPr lang="bg-BG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Текстово поле 22"/>
          <p:cNvSpPr txBox="1"/>
          <p:nvPr/>
        </p:nvSpPr>
        <p:spPr>
          <a:xfrm>
            <a:off x="3764365" y="1234398"/>
            <a:ext cx="1354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         X-ray</a:t>
            </a:r>
            <a:endParaRPr lang="bg-BG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Текстово поле 24"/>
          <p:cNvSpPr txBox="1"/>
          <p:nvPr/>
        </p:nvSpPr>
        <p:spPr>
          <a:xfrm>
            <a:off x="4331551" y="2987851"/>
            <a:ext cx="8588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accent1">
                    <a:lumMod val="50000"/>
                  </a:schemeClr>
                </a:solidFill>
              </a:rPr>
              <a:t>Ultrasound</a:t>
            </a:r>
            <a:endParaRPr lang="bg-BG" sz="9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2" name="Текстово поле 25"/>
          <p:cNvSpPr txBox="1"/>
          <p:nvPr/>
        </p:nvSpPr>
        <p:spPr>
          <a:xfrm>
            <a:off x="4181098" y="3832316"/>
            <a:ext cx="942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Sea waves</a:t>
            </a:r>
            <a:endParaRPr lang="bg-BG" sz="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3" name="Картина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1665" y="760603"/>
            <a:ext cx="792088" cy="4039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4" name="Картина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836879" y="1214019"/>
            <a:ext cx="458961" cy="264751"/>
          </a:xfrm>
          <a:prstGeom prst="rect">
            <a:avLst/>
          </a:prstGeom>
        </p:spPr>
      </p:pic>
      <p:pic>
        <p:nvPicPr>
          <p:cNvPr id="65" name="Картина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2091" y="1511687"/>
            <a:ext cx="649279" cy="36003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6" name="Картина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710" y="2742958"/>
            <a:ext cx="1134832" cy="75892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7" name="Картина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43" r="8372" b="6859"/>
          <a:stretch/>
        </p:blipFill>
        <p:spPr>
          <a:xfrm>
            <a:off x="5108760" y="3568488"/>
            <a:ext cx="925033" cy="72183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8" name="Картина 31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48" r="32104"/>
          <a:stretch/>
        </p:blipFill>
        <p:spPr>
          <a:xfrm>
            <a:off x="4870864" y="4388067"/>
            <a:ext cx="348628" cy="610891"/>
          </a:xfrm>
          <a:prstGeom prst="rect">
            <a:avLst/>
          </a:prstGeom>
        </p:spPr>
      </p:pic>
      <p:sp>
        <p:nvSpPr>
          <p:cNvPr id="69" name="V-образна стрелка 32"/>
          <p:cNvSpPr/>
          <p:nvPr/>
        </p:nvSpPr>
        <p:spPr>
          <a:xfrm>
            <a:off x="3833257" y="2000037"/>
            <a:ext cx="1191390" cy="339741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70" name="Текстово поле 33"/>
          <p:cNvSpPr txBox="1"/>
          <p:nvPr/>
        </p:nvSpPr>
        <p:spPr>
          <a:xfrm>
            <a:off x="3944149" y="2071513"/>
            <a:ext cx="9696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Infrared emission</a:t>
            </a:r>
            <a:endParaRPr lang="bg-BG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" name="Картина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8760" y="1946587"/>
            <a:ext cx="514116" cy="341030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72" name="V-образна стрелка 35"/>
          <p:cNvSpPr/>
          <p:nvPr/>
        </p:nvSpPr>
        <p:spPr>
          <a:xfrm flipH="1">
            <a:off x="2533706" y="4044247"/>
            <a:ext cx="863889" cy="68714"/>
          </a:xfrm>
          <a:prstGeom prst="chevr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73" name="Текстово поле 36"/>
          <p:cNvSpPr txBox="1"/>
          <p:nvPr/>
        </p:nvSpPr>
        <p:spPr>
          <a:xfrm>
            <a:off x="1647645" y="3914817"/>
            <a:ext cx="88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7030A0"/>
                </a:solidFill>
              </a:rPr>
              <a:t>Human pulse rate</a:t>
            </a:r>
            <a:endParaRPr lang="bg-BG" sz="900" b="1" dirty="0">
              <a:solidFill>
                <a:srgbClr val="7030A0"/>
              </a:solidFill>
            </a:endParaRPr>
          </a:p>
        </p:txBody>
      </p:sp>
      <p:sp>
        <p:nvSpPr>
          <p:cNvPr id="74" name="Огъната нагоре стрелка 37"/>
          <p:cNvSpPr/>
          <p:nvPr/>
        </p:nvSpPr>
        <p:spPr>
          <a:xfrm flipH="1">
            <a:off x="2533706" y="3721301"/>
            <a:ext cx="831986" cy="202867"/>
          </a:xfrm>
          <a:prstGeom prst="bent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rgbClr val="92D050"/>
              </a:solidFill>
            </a:endParaRPr>
          </a:p>
        </p:txBody>
      </p:sp>
      <p:sp>
        <p:nvSpPr>
          <p:cNvPr id="75" name="Текстово поле 38"/>
          <p:cNvSpPr txBox="1"/>
          <p:nvPr/>
        </p:nvSpPr>
        <p:spPr>
          <a:xfrm>
            <a:off x="1813626" y="3514785"/>
            <a:ext cx="155206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TV frame rate</a:t>
            </a:r>
            <a:endParaRPr lang="bg-BG" sz="9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6" name="Картина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6271" y="5040659"/>
            <a:ext cx="846735" cy="504056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7" name="Текстово поле 41"/>
          <p:cNvSpPr txBox="1"/>
          <p:nvPr/>
        </p:nvSpPr>
        <p:spPr>
          <a:xfrm>
            <a:off x="1754791" y="4822068"/>
            <a:ext cx="126969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Planet rotation</a:t>
            </a:r>
            <a:endParaRPr lang="bg-BG" sz="7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Минус 42"/>
          <p:cNvSpPr/>
          <p:nvPr/>
        </p:nvSpPr>
        <p:spPr>
          <a:xfrm>
            <a:off x="2976173" y="5184095"/>
            <a:ext cx="447896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9" name="Минус 43"/>
          <p:cNvSpPr/>
          <p:nvPr/>
        </p:nvSpPr>
        <p:spPr>
          <a:xfrm>
            <a:off x="2976173" y="5314966"/>
            <a:ext cx="421421" cy="588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0" name="Минус 44"/>
          <p:cNvSpPr/>
          <p:nvPr/>
        </p:nvSpPr>
        <p:spPr>
          <a:xfrm>
            <a:off x="2976173" y="5436123"/>
            <a:ext cx="453323" cy="7200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1" name="Текстово поле 45"/>
          <p:cNvSpPr txBox="1"/>
          <p:nvPr/>
        </p:nvSpPr>
        <p:spPr>
          <a:xfrm>
            <a:off x="2820103" y="5014370"/>
            <a:ext cx="7760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7030A0"/>
                </a:solidFill>
              </a:rPr>
              <a:t>Mercury</a:t>
            </a:r>
            <a:endParaRPr lang="bg-BG" sz="800" dirty="0">
              <a:solidFill>
                <a:srgbClr val="7030A0"/>
              </a:solidFill>
            </a:endParaRPr>
          </a:p>
        </p:txBody>
      </p:sp>
      <p:sp>
        <p:nvSpPr>
          <p:cNvPr id="82" name="Текстово поле 46"/>
          <p:cNvSpPr txBox="1"/>
          <p:nvPr/>
        </p:nvSpPr>
        <p:spPr>
          <a:xfrm>
            <a:off x="2917211" y="5164360"/>
            <a:ext cx="5712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Earth</a:t>
            </a:r>
            <a:endParaRPr lang="bg-BG" sz="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Текстово поле 47"/>
          <p:cNvSpPr txBox="1"/>
          <p:nvPr/>
        </p:nvSpPr>
        <p:spPr>
          <a:xfrm>
            <a:off x="2927735" y="5292687"/>
            <a:ext cx="5447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Pluto</a:t>
            </a:r>
            <a:endParaRPr lang="bg-BG" sz="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Луна 49"/>
          <p:cNvSpPr/>
          <p:nvPr/>
        </p:nvSpPr>
        <p:spPr>
          <a:xfrm>
            <a:off x="3039789" y="4284148"/>
            <a:ext cx="386514" cy="409364"/>
          </a:xfrm>
          <a:prstGeom prst="moon">
            <a:avLst>
              <a:gd name="adj" fmla="val 875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5" name="Текстово поле 50"/>
          <p:cNvSpPr txBox="1"/>
          <p:nvPr/>
        </p:nvSpPr>
        <p:spPr>
          <a:xfrm>
            <a:off x="1679064" y="4319553"/>
            <a:ext cx="1434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Oscillations of machines and equipment</a:t>
            </a:r>
            <a:endParaRPr lang="bg-BG" sz="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Петоъгълник 51"/>
          <p:cNvSpPr/>
          <p:nvPr/>
        </p:nvSpPr>
        <p:spPr>
          <a:xfrm>
            <a:off x="3833257" y="3501878"/>
            <a:ext cx="498294" cy="487478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rgbClr val="92D050"/>
              </a:solidFill>
            </a:endParaRPr>
          </a:p>
        </p:txBody>
      </p:sp>
      <p:sp>
        <p:nvSpPr>
          <p:cNvPr id="87" name="Текстово поле 52"/>
          <p:cNvSpPr txBox="1"/>
          <p:nvPr/>
        </p:nvSpPr>
        <p:spPr>
          <a:xfrm>
            <a:off x="4331550" y="3568488"/>
            <a:ext cx="713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Audible sounds</a:t>
            </a:r>
            <a:endParaRPr lang="bg-BG" sz="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Изнесено означение със стрелка наляво 54"/>
          <p:cNvSpPr/>
          <p:nvPr/>
        </p:nvSpPr>
        <p:spPr>
          <a:xfrm>
            <a:off x="3069131" y="2339778"/>
            <a:ext cx="332382" cy="11621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9" name="Текстово поле 55"/>
          <p:cNvSpPr txBox="1"/>
          <p:nvPr/>
        </p:nvSpPr>
        <p:spPr>
          <a:xfrm>
            <a:off x="2263756" y="2813106"/>
            <a:ext cx="7760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50000"/>
                  </a:schemeClr>
                </a:solidFill>
              </a:rPr>
              <a:t>Radio waves</a:t>
            </a:r>
            <a:endParaRPr lang="bg-BG" sz="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0" name="Блоксхема: съхранени данни 56"/>
          <p:cNvSpPr/>
          <p:nvPr/>
        </p:nvSpPr>
        <p:spPr>
          <a:xfrm>
            <a:off x="3365692" y="813821"/>
            <a:ext cx="45719" cy="400198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91" name="Картина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473285" y="813821"/>
            <a:ext cx="892407" cy="42967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92" name="Картина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74" y="2434193"/>
            <a:ext cx="1494881" cy="113429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HeroicExtremeRightFacing"/>
            <a:lightRig rig="threePt" dir="t"/>
          </a:scene3d>
        </p:spPr>
      </p:pic>
      <p:sp>
        <p:nvSpPr>
          <p:cNvPr id="93" name="Минус 61"/>
          <p:cNvSpPr/>
          <p:nvPr/>
        </p:nvSpPr>
        <p:spPr>
          <a:xfrm>
            <a:off x="994205" y="2172022"/>
            <a:ext cx="2770160" cy="45719"/>
          </a:xfrm>
          <a:prstGeom prst="mathMin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4" name="Текстово поле 64"/>
          <p:cNvSpPr txBox="1"/>
          <p:nvPr/>
        </p:nvSpPr>
        <p:spPr>
          <a:xfrm>
            <a:off x="1314810" y="1990962"/>
            <a:ext cx="2316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 Thermal motion of atoms and molecules</a:t>
            </a:r>
            <a:endParaRPr lang="bg-BG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Стрелка наляво 65"/>
          <p:cNvSpPr/>
          <p:nvPr/>
        </p:nvSpPr>
        <p:spPr>
          <a:xfrm>
            <a:off x="768874" y="5868171"/>
            <a:ext cx="2660622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6" name="Текстово поле 66"/>
          <p:cNvSpPr txBox="1"/>
          <p:nvPr/>
        </p:nvSpPr>
        <p:spPr>
          <a:xfrm>
            <a:off x="963803" y="5544715"/>
            <a:ext cx="2297595" cy="338554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 prst="relaxedInset"/>
          </a:sp3d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Rotation of the Sun around the </a:t>
            </a:r>
            <a:r>
              <a:rPr lang="en-GB" sz="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centre</a:t>
            </a:r>
            <a:r>
              <a:rPr lang="en-US" sz="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of the Galaxy</a:t>
            </a:r>
            <a:endParaRPr lang="bg-BG" sz="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Текстово поле 59"/>
          <p:cNvSpPr txBox="1"/>
          <p:nvPr/>
        </p:nvSpPr>
        <p:spPr>
          <a:xfrm>
            <a:off x="581901" y="797994"/>
            <a:ext cx="1772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Electromagnetic emissions</a:t>
            </a:r>
            <a:r>
              <a:rPr lang="bg-BG" sz="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included in the composition of cosmic rays</a:t>
            </a:r>
            <a:endParaRPr lang="bg-BG" sz="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Текстово поле 7"/>
          <p:cNvSpPr txBox="1"/>
          <p:nvPr/>
        </p:nvSpPr>
        <p:spPr>
          <a:xfrm>
            <a:off x="2909443" y="268924"/>
            <a:ext cx="137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Arial" pitchFamily="34" charset="0"/>
                <a:cs typeface="Arial" pitchFamily="34" charset="0"/>
              </a:rPr>
              <a:t>Frequency</a:t>
            </a:r>
            <a:r>
              <a:rPr lang="bg-BG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9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Arial" pitchFamily="34" charset="0"/>
                <a:cs typeface="Arial" pitchFamily="34" charset="0"/>
              </a:rPr>
              <a:t>Hz</a:t>
            </a:r>
            <a:endParaRPr lang="bg-BG" sz="900" dirty="0">
              <a:ln>
                <a:solidFill>
                  <a:schemeClr val="accent1">
                    <a:lumMod val="50000"/>
                  </a:schemeClr>
                </a:solidFill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83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Картина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655" y="4270568"/>
            <a:ext cx="4006517" cy="2408136"/>
          </a:xfrm>
          <a:prstGeom prst="rect">
            <a:avLst/>
          </a:prstGeom>
        </p:spPr>
      </p:pic>
      <p:pic>
        <p:nvPicPr>
          <p:cNvPr id="3" name="Picture 2" descr="Шевни машини--89266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7F7E7"/>
              </a:clrFrom>
              <a:clrTo>
                <a:srgbClr val="F7F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9390" y="1007761"/>
            <a:ext cx="2196732" cy="219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18768293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3392" y="532541"/>
            <a:ext cx="1350932" cy="341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aB9pUhk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EF5D9"/>
              </a:clrFrom>
              <a:clrTo>
                <a:srgbClr val="FEF5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3094" y="532541"/>
            <a:ext cx="1591424" cy="332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752394_orig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7727" y="4270568"/>
            <a:ext cx="2771663" cy="22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авоъгълник 8"/>
          <p:cNvSpPr/>
          <p:nvPr/>
        </p:nvSpPr>
        <p:spPr>
          <a:xfrm>
            <a:off x="1825012" y="238320"/>
            <a:ext cx="3273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400" b="1" i="0" u="none" strike="noStrike" kern="0" cap="none" spc="0" normalizeH="0" baseline="0" noProof="0" dirty="0" smtClean="0">
                <a:ln/>
                <a:solidFill>
                  <a:srgbClr val="6786A9"/>
                </a:solidFill>
                <a:effectLst/>
                <a:uLnTx/>
                <a:uFillTx/>
                <a:latin typeface="Georgia"/>
              </a:rPr>
              <a:t> </a:t>
            </a:r>
            <a:endParaRPr kumimoji="0" lang="bg-BG" sz="1800" b="1" i="0" u="none" strike="noStrike" kern="0" cap="none" spc="0" normalizeH="0" baseline="0" noProof="0" dirty="0">
              <a:ln/>
              <a:solidFill>
                <a:srgbClr val="6786A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136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peperu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96" y="1558507"/>
            <a:ext cx="4084305" cy="264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sewcure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6599" y="2656994"/>
            <a:ext cx="4347750" cy="404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imagesCAAI9IZ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160" y="1175225"/>
            <a:ext cx="3844044" cy="514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колибр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6896" y="266334"/>
            <a:ext cx="2423711" cy="181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984d0ee5dcc063fa064d11fb0d33b139.gif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6DC02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4019" y="1837890"/>
            <a:ext cx="911306" cy="81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00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9029"/>
            <a:ext cx="6356002" cy="35752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8" descr="http://nmc.nevarono.spb.ru/templates/neva_new/images/logo_center_nm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97" t="8791" r="4079"/>
          <a:stretch>
            <a:fillRect/>
          </a:stretch>
        </p:blipFill>
        <p:spPr bwMode="auto">
          <a:xfrm>
            <a:off x="7945306" y="80296"/>
            <a:ext cx="4072227" cy="2076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168264" y="4423084"/>
            <a:ext cx="3140525" cy="21983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5446" y="2156656"/>
            <a:ext cx="3193747" cy="3346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8637" y="3229947"/>
            <a:ext cx="2283363" cy="3431284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9FDFC"/>
              </a:clrFrom>
              <a:clrTo>
                <a:srgbClr val="F9FD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466" y="-109772"/>
            <a:ext cx="2184116" cy="2155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795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0387" y="-326468"/>
            <a:ext cx="11705343" cy="6804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4" descr="kacheli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3847" y="2315144"/>
            <a:ext cx="2743254" cy="26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Люлки-87198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2886" y="1750948"/>
            <a:ext cx="3013079" cy="301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1471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766246">
            <a:off x="1244354" y="1970555"/>
            <a:ext cx="766755" cy="68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1471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51278" y="2628500"/>
            <a:ext cx="358751" cy="32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A6FD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3534188" y="2386518"/>
            <a:ext cx="346716" cy="3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6DC02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992106" flipH="1">
            <a:off x="7567070" y="1860890"/>
            <a:ext cx="570969" cy="5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751550" y="1126796"/>
            <a:ext cx="535886" cy="48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6DC02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914453" flipH="1" flipV="1">
            <a:off x="2782899" y="1068923"/>
            <a:ext cx="608499" cy="54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A6FD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3863" y="1242466"/>
            <a:ext cx="566290" cy="5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96" y="-21055"/>
            <a:ext cx="1560711" cy="1402202"/>
          </a:xfrm>
          <a:prstGeom prst="rect">
            <a:avLst/>
          </a:prstGeom>
        </p:spPr>
      </p:pic>
      <p:pic>
        <p:nvPicPr>
          <p:cNvPr id="15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0950" y="1749346"/>
            <a:ext cx="472747" cy="42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A6FD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4496515" y="1955123"/>
            <a:ext cx="801094" cy="72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38773" y="770799"/>
            <a:ext cx="587209" cy="5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984d0ee5dcc063fa064d11fb0d33b139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6DC02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1373" y="2853130"/>
            <a:ext cx="254212" cy="2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983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oucault_pendulum_animated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246" y="327402"/>
            <a:ext cx="4756715" cy="634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Картина 3" descr="http://fa9.pedagog6.com/files/pageConfig/0806.jpg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27" t="2510" r="10820" b="48985"/>
          <a:stretch/>
        </p:blipFill>
        <p:spPr bwMode="auto">
          <a:xfrm>
            <a:off x="5427872" y="327402"/>
            <a:ext cx="3341556" cy="313427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Текстово поле 4"/>
          <p:cNvSpPr txBox="1"/>
          <p:nvPr/>
        </p:nvSpPr>
        <p:spPr>
          <a:xfrm>
            <a:off x="5978716" y="4740467"/>
            <a:ext cx="678983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ru-RU" dirty="0"/>
          </a:p>
        </p:txBody>
      </p:sp>
      <p:sp>
        <p:nvSpPr>
          <p:cNvPr id="8" name="Текстово поле 7"/>
          <p:cNvSpPr txBox="1"/>
          <p:nvPr/>
        </p:nvSpPr>
        <p:spPr>
          <a:xfrm>
            <a:off x="5064314" y="3405138"/>
            <a:ext cx="6955087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sz="32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Oscillation</a:t>
            </a:r>
            <a:endParaRPr lang="bg-BG" sz="3200" b="1" i="1" u="sng" dirty="0" smtClean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lphaLcParenR"/>
            </a:pPr>
            <a:r>
              <a:rPr lang="en-US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Equilibrium position</a:t>
            </a:r>
            <a:r>
              <a:rPr lang="en-US" sz="2800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6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position in which an object is motionless and which it takes again after its motion ceases</a:t>
            </a:r>
            <a:r>
              <a:rPr lang="bg-BG" sz="26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bg-BG" sz="2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bg-BG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5064313" y="5422587"/>
            <a:ext cx="695508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6075" indent="-346075" algn="just"/>
            <a:r>
              <a:rPr lang="en-US" sz="26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bg-BG" sz="26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bg-BG" sz="26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 of oscillation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periodic motion in which an 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object moves repeatedly at </a:t>
            </a:r>
            <a:r>
              <a:rPr lang="en-US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distance about its equilibrium position.</a:t>
            </a:r>
            <a:endParaRPr lang="bg-BG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56713" y="327403"/>
            <a:ext cx="2655065" cy="2755894"/>
          </a:xfrm>
          <a:prstGeom prst="trapezoid">
            <a:avLst>
              <a:gd name="adj" fmla="val 34567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69712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271822"/>
            <a:ext cx="81249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bg-BG" altLang="bg-BG" sz="2800" b="1" i="1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bg-BG" sz="3200" b="1" i="1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Oscillation characteristics</a:t>
            </a:r>
            <a:r>
              <a:rPr kumimoji="0" lang="bg-BG" altLang="bg-BG" sz="3200" b="1" i="1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:</a:t>
            </a:r>
            <a:endParaRPr kumimoji="0" lang="bg-BG" altLang="bg-BG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052" name="Картина 7" descr="http://fa9.pedagog6.com/files/pageConfig/080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87" r="790" b="11755"/>
          <a:stretch>
            <a:fillRect/>
          </a:stretch>
        </p:blipFill>
        <p:spPr bwMode="auto">
          <a:xfrm>
            <a:off x="776576" y="4813982"/>
            <a:ext cx="2050652" cy="164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5720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3541923" y="1256707"/>
            <a:ext cx="398810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just">
              <a:spcAft>
                <a:spcPts val="0"/>
              </a:spcAft>
            </a:pPr>
            <a:r>
              <a:rPr lang="bg-BG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а) </a:t>
            </a:r>
            <a:r>
              <a:rPr lang="en-US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Displacement</a:t>
            </a:r>
            <a:r>
              <a:rPr lang="bg-BG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bg-BG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212" y="2779418"/>
            <a:ext cx="2171140" cy="1500501"/>
          </a:xfrm>
          <a:prstGeom prst="trapezoid">
            <a:avLst>
              <a:gd name="adj" fmla="val 34567"/>
            </a:avLst>
          </a:prstGeom>
        </p:spPr>
      </p:pic>
      <p:pic>
        <p:nvPicPr>
          <p:cNvPr id="11" name="Картина 10" descr="http://fa9.pedagog6.com/files/pageConfig/0806.jpg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27" t="2510" r="10820" b="48985"/>
          <a:stretch/>
        </p:blipFill>
        <p:spPr bwMode="auto">
          <a:xfrm>
            <a:off x="407267" y="914400"/>
            <a:ext cx="2577030" cy="1913353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Текстово поле 8"/>
          <p:cNvSpPr txBox="1"/>
          <p:nvPr/>
        </p:nvSpPr>
        <p:spPr>
          <a:xfrm>
            <a:off x="4190082" y="1871076"/>
            <a:ext cx="6992038" cy="34470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just">
              <a:spcAft>
                <a:spcPts val="0"/>
              </a:spcAft>
            </a:pPr>
            <a:r>
              <a:rPr lang="bg-BG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6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Definition:</a:t>
            </a:r>
            <a:r>
              <a:rPr lang="bg-BG" sz="26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istance</a:t>
            </a:r>
            <a:r>
              <a:rPr lang="bg-BG" sz="2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 </a:t>
            </a:r>
            <a:r>
              <a:rPr lang="en-US" sz="26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from the equilibrium position of an object to the position in which the object is</a:t>
            </a:r>
            <a:r>
              <a:rPr lang="bg-BG" sz="26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at a certain time</a:t>
            </a:r>
            <a:r>
              <a:rPr lang="bg-BG" sz="26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  <a:p>
            <a:pPr lvl="0" algn="just">
              <a:spcAft>
                <a:spcPts val="0"/>
              </a:spcAft>
            </a:pPr>
            <a:endParaRPr lang="bg-BG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6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Symbol</a:t>
            </a:r>
            <a:r>
              <a:rPr lang="bg-BG" sz="26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bg-BG" sz="26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6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х;</a:t>
            </a:r>
          </a:p>
          <a:p>
            <a:pPr lvl="0" algn="just">
              <a:spcAft>
                <a:spcPts val="0"/>
              </a:spcAft>
            </a:pPr>
            <a:endParaRPr lang="bg-BG" sz="2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6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Unit of measure</a:t>
            </a:r>
            <a:r>
              <a:rPr lang="bg-BG" sz="26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bg-BG" sz="26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2600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2600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metre</a:t>
            </a:r>
            <a:r>
              <a:rPr lang="bg-BG" sz="2600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bg-BG" sz="2600" dirty="0" smtClean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8940" algn="just">
              <a:spcAft>
                <a:spcPts val="0"/>
              </a:spcAft>
            </a:pPr>
            <a:r>
              <a:rPr lang="bg-BG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2097379" y="4182859"/>
            <a:ext cx="83747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P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 smtClean="0"/>
              <a:t>t</a:t>
            </a:r>
            <a:r>
              <a:rPr lang="en-US" sz="1000" dirty="0" err="1" smtClean="0"/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000" dirty="0" smtClean="0"/>
              <a:t>  </a:t>
            </a:r>
            <a:endParaRPr lang="bg-BG" sz="1000" dirty="0"/>
          </a:p>
        </p:txBody>
      </p:sp>
      <p:sp>
        <p:nvSpPr>
          <p:cNvPr id="12" name="Правоъгълник 11"/>
          <p:cNvSpPr/>
          <p:nvPr/>
        </p:nvSpPr>
        <p:spPr>
          <a:xfrm>
            <a:off x="2468842" y="3596655"/>
            <a:ext cx="71205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dirty="0" smtClean="0">
                <a:solidFill>
                  <a:srgbClr val="164B4F"/>
                </a:solidFill>
              </a:rPr>
              <a:t>N t</a:t>
            </a:r>
            <a:r>
              <a:rPr lang="en-US" dirty="0" smtClean="0">
                <a:solidFill>
                  <a:srgbClr val="164B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 smtClean="0">
                <a:solidFill>
                  <a:srgbClr val="164B4F"/>
                </a:solidFill>
              </a:rPr>
              <a:t>2</a:t>
            </a:r>
            <a:r>
              <a:rPr lang="en-US" dirty="0" smtClean="0">
                <a:solidFill>
                  <a:srgbClr val="164B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bg-BG" dirty="0">
              <a:solidFill>
                <a:srgbClr val="164B4F"/>
              </a:solidFill>
            </a:endParaRP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1488737" y="4279919"/>
            <a:ext cx="34152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O</a:t>
            </a:r>
            <a:endParaRPr lang="bg-BG" dirty="0"/>
          </a:p>
        </p:txBody>
      </p:sp>
      <p:sp>
        <p:nvSpPr>
          <p:cNvPr id="15" name="Текстово поле 14"/>
          <p:cNvSpPr txBox="1"/>
          <p:nvPr/>
        </p:nvSpPr>
        <p:spPr>
          <a:xfrm>
            <a:off x="1867899" y="2020076"/>
            <a:ext cx="38413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x</a:t>
            </a:r>
            <a:endParaRPr lang="bg-BG" dirty="0"/>
          </a:p>
        </p:txBody>
      </p:sp>
      <p:sp>
        <p:nvSpPr>
          <p:cNvPr id="16" name="Правоъгълник 15"/>
          <p:cNvSpPr/>
          <p:nvPr/>
        </p:nvSpPr>
        <p:spPr>
          <a:xfrm>
            <a:off x="796501" y="4143086"/>
            <a:ext cx="78739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dirty="0">
                <a:solidFill>
                  <a:srgbClr val="164B4F"/>
                </a:solidFill>
              </a:rPr>
              <a:t>Q</a:t>
            </a:r>
            <a:r>
              <a:rPr lang="en-US" dirty="0" smtClean="0">
                <a:solidFill>
                  <a:srgbClr val="164B4F"/>
                </a:solidFill>
              </a:rPr>
              <a:t> </a:t>
            </a:r>
            <a:r>
              <a:rPr lang="en-US" dirty="0">
                <a:solidFill>
                  <a:srgbClr val="164B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solidFill>
                  <a:srgbClr val="164B4F"/>
                </a:solidFill>
              </a:rPr>
              <a:t>t</a:t>
            </a:r>
            <a:r>
              <a:rPr lang="en-US" sz="1000" dirty="0" err="1" smtClean="0">
                <a:solidFill>
                  <a:srgbClr val="164B4F"/>
                </a:solidFill>
              </a:rPr>
              <a:t>n</a:t>
            </a:r>
            <a:r>
              <a:rPr lang="en-US" dirty="0" smtClean="0">
                <a:solidFill>
                  <a:srgbClr val="164B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000" dirty="0" smtClean="0">
                <a:solidFill>
                  <a:srgbClr val="164B4F"/>
                </a:solidFill>
              </a:rPr>
              <a:t>  </a:t>
            </a:r>
            <a:endParaRPr lang="bg-BG" sz="1000" dirty="0">
              <a:solidFill>
                <a:srgbClr val="164B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71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Текстово поле 1"/>
              <p:cNvSpPr txBox="1"/>
              <p:nvPr/>
            </p:nvSpPr>
            <p:spPr>
              <a:xfrm>
                <a:off x="4182737" y="1511455"/>
                <a:ext cx="8009263" cy="4001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bg-BG" b="1" i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bg-BG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en-US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Definition: </a:t>
                </a:r>
                <a:r>
                  <a:rPr lang="en-US" sz="26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</a:t>
                </a:r>
                <a:r>
                  <a:rPr lang="en-US" sz="2600" i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he largest</a:t>
                </a:r>
                <a:r>
                  <a:rPr lang="bg-BG" sz="2600" i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</a:t>
                </a:r>
                <a:r>
                  <a:rPr lang="en-US" sz="2600" i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maximum</a:t>
                </a:r>
                <a:r>
                  <a:rPr lang="bg-BG" sz="2600" i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</a:t>
                </a:r>
                <a:r>
                  <a:rPr lang="en-US" sz="2600" i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displacement from the equilibrium position</a:t>
                </a:r>
                <a:r>
                  <a:rPr lang="bg-BG" sz="2600" i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 </a:t>
                </a:r>
              </a:p>
              <a:p>
                <a:pPr lvl="0">
                  <a:spcAft>
                    <a:spcPts val="0"/>
                  </a:spcAft>
                </a:pPr>
                <a:endParaRPr lang="bg-BG" sz="2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en-US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Symbol</a:t>
                </a:r>
                <a:r>
                  <a:rPr lang="bg-BG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А</a:t>
                </a:r>
              </a:p>
              <a:p>
                <a:pPr lvl="0" algn="just">
                  <a:spcAft>
                    <a:spcPts val="0"/>
                  </a:spcAft>
                </a:pPr>
                <a:endParaRPr lang="bg-BG" sz="2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en-US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Unit of measure</a:t>
                </a:r>
                <a:r>
                  <a:rPr lang="bg-BG" sz="2600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bg-BG" sz="2600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solidFill>
                              <a:srgbClr val="00B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bg-BG" sz="2600" i="1" dirty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bg-BG" sz="2600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GB" sz="2600" i="1" dirty="0" smtClean="0">
                    <a:solidFill>
                      <a:schemeClr val="accent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metre</a:t>
                </a:r>
                <a:r>
                  <a:rPr lang="bg-BG" sz="2600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);</a:t>
                </a:r>
              </a:p>
              <a:p>
                <a:pPr lvl="0" algn="just">
                  <a:spcAft>
                    <a:spcPts val="0"/>
                  </a:spcAft>
                </a:pPr>
                <a:endParaRPr lang="bg-BG" sz="2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Wingdings" panose="05000000000000000000" pitchFamily="2" charset="2"/>
                  <a:buChar char=""/>
                </a:pPr>
                <a:r>
                  <a:rPr lang="en-US" sz="2600" b="1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Formula: </a:t>
                </a:r>
                <a:r>
                  <a:rPr lang="bg-BG" sz="2600" i="1" dirty="0" smtClean="0"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А=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bg-BG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bg-BG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х</m:t>
                        </m:r>
                      </m:e>
                      <m:sub>
                        <m:r>
                          <a:rPr lang="bg-BG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bg-BG" sz="2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bg-BG" sz="28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</a:t>
                </a:r>
                <a:endParaRPr lang="bg-BG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Текстово поле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737" y="1511455"/>
                <a:ext cx="8009263" cy="4001095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Текстово поле 5"/>
          <p:cNvSpPr txBox="1"/>
          <p:nvPr/>
        </p:nvSpPr>
        <p:spPr>
          <a:xfrm>
            <a:off x="3748490" y="564580"/>
            <a:ext cx="6555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just"/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bg-BG" sz="28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Oscillation amplitude</a:t>
            </a:r>
            <a:r>
              <a:rPr lang="bg-BG" sz="26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bg-BG" sz="2600" dirty="0">
              <a:solidFill>
                <a:srgbClr val="164B4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286" y="16311"/>
            <a:ext cx="2280102" cy="3267739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286" y="3472458"/>
            <a:ext cx="2377646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977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2"/>
              <p:cNvSpPr>
                <a:spLocks noChangeArrowheads="1"/>
              </p:cNvSpPr>
              <p:nvPr/>
            </p:nvSpPr>
            <p:spPr bwMode="auto">
              <a:xfrm>
                <a:off x="5557399" y="1160856"/>
                <a:ext cx="6318784" cy="29546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r>
                  <a:rPr kumimoji="0" lang="en-US" altLang="bg-BG" sz="2800" b="1" i="1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Definition </a:t>
                </a:r>
                <a:r>
                  <a:rPr kumimoji="0" lang="bg-BG" altLang="bg-BG" sz="2800" b="1" i="1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kumimoji="0" lang="en-US" altLang="bg-BG" sz="2800" b="1" i="1" u="none" strike="noStrike" cap="none" normalizeH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bg-BG" sz="2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time in which the motion of an</a:t>
                </a:r>
                <a:r>
                  <a:rPr kumimoji="0" lang="en-US" altLang="bg-BG" sz="2800" b="0" i="1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oscillating object repeats, </a:t>
                </a:r>
                <a:r>
                  <a:rPr lang="en-US" altLang="bg-BG" sz="2800" i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kumimoji="0" lang="bg-BG" altLang="bg-BG" sz="2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kumimoji="0" lang="en-US" altLang="bg-BG" sz="2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kumimoji="0" lang="bg-BG" altLang="bg-BG" sz="2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bg-BG" sz="2800" i="1" u="sng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kumimoji="0" lang="en-US" altLang="bg-BG" sz="2800" b="0" i="1" u="sng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he time in which the object completes a full oscillation cycle</a:t>
                </a:r>
                <a:r>
                  <a:rPr kumimoji="0" lang="bg-BG" altLang="bg-BG" sz="2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kumimoji="0" lang="en-US" altLang="bg-BG" sz="2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bg-BG" altLang="bg-BG" sz="2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r>
                  <a:rPr kumimoji="0" lang="en-US" altLang="bg-BG" sz="2800" b="1" i="1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Symbol</a:t>
                </a:r>
                <a:r>
                  <a:rPr kumimoji="0" lang="bg-BG" altLang="bg-BG" sz="2800" b="1" i="1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kumimoji="0" lang="en-US" altLang="bg-BG" sz="2800" b="1" i="1" u="none" strike="noStrike" cap="none" normalizeH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bg-BG" altLang="bg-BG" sz="2800" b="1" i="1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 </a:t>
                </a:r>
              </a:p>
              <a:p>
                <a:pPr algn="just">
                  <a:buFontTx/>
                  <a:buChar char="•"/>
                </a:pPr>
                <a:r>
                  <a:rPr lang="en-US" altLang="bg-BG" sz="2800" b="1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Unit of measure</a:t>
                </a:r>
                <a:r>
                  <a:rPr lang="bg-BG" altLang="bg-BG" sz="2800" b="1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bg-BG" sz="2800" b="1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bg-BG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𝒔</m:t>
                        </m:r>
                      </m:e>
                    </m:d>
                  </m:oMath>
                </a14:m>
                <a:r>
                  <a:rPr lang="en-US" altLang="bg-BG" sz="2800" b="1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bg-BG" sz="2800" i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second</a:t>
                </a:r>
                <a:r>
                  <a:rPr lang="bg-BG" altLang="bg-BG" sz="2800" i="1" dirty="0" smtClean="0">
                    <a:solidFill>
                      <a:srgbClr val="00B050"/>
                    </a:solidFill>
                    <a:ea typeface="Times New Roman" panose="02020603050405020304" pitchFamily="18" charset="0"/>
                  </a:rPr>
                  <a:t>;</a:t>
                </a:r>
                <a:endParaRPr lang="bg-BG" altLang="bg-BG" sz="3600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bg-BG" altLang="bg-BG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7399" y="1160856"/>
                <a:ext cx="6318784" cy="2954655"/>
              </a:xfrm>
              <a:prstGeom prst="rect">
                <a:avLst/>
              </a:prstGeom>
              <a:blipFill rotWithShape="0">
                <a:blip r:embed="rId2" cstate="print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722" y="295987"/>
            <a:ext cx="5163479" cy="3209730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4240055" y="183830"/>
            <a:ext cx="521097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bg-BG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bg-BG" altLang="bg-BG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bg-BG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Oscillation period</a:t>
            </a:r>
            <a:endParaRPr lang="bg-BG" altLang="bg-BG" sz="2800" b="1" i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Текстово поле 5"/>
              <p:cNvSpPr txBox="1"/>
              <p:nvPr/>
            </p:nvSpPr>
            <p:spPr>
              <a:xfrm>
                <a:off x="2515461" y="957488"/>
                <a:ext cx="192360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6" name="Текстово пол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461" y="957488"/>
                <a:ext cx="192360" cy="249299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l="-29032" t="-2439" r="-25806" b="-12195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Правоъгълник 6"/>
              <p:cNvSpPr/>
              <p:nvPr/>
            </p:nvSpPr>
            <p:spPr>
              <a:xfrm>
                <a:off x="2815823" y="1900852"/>
                <a:ext cx="377026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b="0" i="1" smtClean="0">
                          <a:solidFill>
                            <a:srgbClr val="164B4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bg-BG" dirty="0">
                  <a:solidFill>
                    <a:srgbClr val="164B4F"/>
                  </a:solidFill>
                </a:endParaRPr>
              </a:p>
            </p:txBody>
          </p:sp>
        </mc:Choice>
        <mc:Fallback>
          <p:sp>
            <p:nvSpPr>
              <p:cNvPr id="7" name="Правоъгъл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823" y="1900852"/>
                <a:ext cx="377026" cy="341632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Правоъгълник 7"/>
              <p:cNvSpPr/>
              <p:nvPr/>
            </p:nvSpPr>
            <p:spPr>
              <a:xfrm>
                <a:off x="3384625" y="2798353"/>
                <a:ext cx="377026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b="0" i="1" smtClean="0">
                          <a:solidFill>
                            <a:srgbClr val="164B4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bg-BG" dirty="0">
                  <a:solidFill>
                    <a:srgbClr val="164B4F"/>
                  </a:solidFill>
                </a:endParaRPr>
              </a:p>
            </p:txBody>
          </p:sp>
        </mc:Choice>
        <mc:Fallback>
          <p:sp>
            <p:nvSpPr>
              <p:cNvPr id="8" name="Правоъгъл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625" y="2798353"/>
                <a:ext cx="377026" cy="341632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Правоъгълник 8"/>
              <p:cNvSpPr/>
              <p:nvPr/>
            </p:nvSpPr>
            <p:spPr>
              <a:xfrm>
                <a:off x="3761651" y="1900852"/>
                <a:ext cx="377026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b="0" i="1" smtClean="0">
                          <a:solidFill>
                            <a:srgbClr val="164B4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bg-BG" dirty="0">
                  <a:solidFill>
                    <a:srgbClr val="164B4F"/>
                  </a:solidFill>
                </a:endParaRPr>
              </a:p>
            </p:txBody>
          </p:sp>
        </mc:Choice>
        <mc:Fallback>
          <p:sp>
            <p:nvSpPr>
              <p:cNvPr id="9" name="Правоъгъл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651" y="1900852"/>
                <a:ext cx="377026" cy="341632"/>
              </a:xfrm>
              <a:prstGeom prst="rect">
                <a:avLst/>
              </a:prstGeom>
              <a:blipFill rotWithShape="0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Правоъгълник 9"/>
              <p:cNvSpPr/>
              <p:nvPr/>
            </p:nvSpPr>
            <p:spPr>
              <a:xfrm>
                <a:off x="4387159" y="957488"/>
                <a:ext cx="377026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b="0" i="1" smtClean="0">
                          <a:solidFill>
                            <a:srgbClr val="164B4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bg-BG" dirty="0">
                  <a:solidFill>
                    <a:srgbClr val="164B4F"/>
                  </a:solidFill>
                </a:endParaRPr>
              </a:p>
            </p:txBody>
          </p:sp>
        </mc:Choice>
        <mc:Fallback>
          <p:sp>
            <p:nvSpPr>
              <p:cNvPr id="10" name="Правоъгъл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159" y="957488"/>
                <a:ext cx="377026" cy="341632"/>
              </a:xfrm>
              <a:prstGeom prst="rect">
                <a:avLst/>
              </a:prstGeom>
              <a:blipFill rotWithShape="0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Текстово поле 11"/>
          <p:cNvSpPr txBox="1"/>
          <p:nvPr/>
        </p:nvSpPr>
        <p:spPr>
          <a:xfrm>
            <a:off x="380026" y="4896186"/>
            <a:ext cx="3570138" cy="8402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>
              <a:lnSpc>
                <a:spcPct val="90000"/>
              </a:lnSpc>
            </a:pPr>
            <a:r>
              <a:rPr lang="en-US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Solve the problem</a:t>
            </a:r>
            <a:r>
              <a:rPr lang="bg-BG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bg-BG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the period of oscillation using information from the graph.</a:t>
            </a:r>
            <a:r>
              <a:rPr lang="bg-BG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9221118" y="6028309"/>
            <a:ext cx="133512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Answer:</a:t>
            </a:r>
            <a:r>
              <a:rPr lang="bg-BG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bg-BG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Картина 20"/>
          <p:cNvPicPr/>
          <p:nvPr/>
        </p:nvPicPr>
        <p:blipFill rotWithShape="1"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46627" t="61728" r="27083" b="18871"/>
          <a:stretch/>
        </p:blipFill>
        <p:spPr bwMode="auto">
          <a:xfrm>
            <a:off x="5203151" y="4482743"/>
            <a:ext cx="3513640" cy="1667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4461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4" grpId="0"/>
    </p:bldLst>
  </p:timing>
</p:sld>
</file>

<file path=ppt/theme/theme1.xml><?xml version="1.0" encoding="utf-8"?>
<a:theme xmlns:a="http://schemas.openxmlformats.org/drawingml/2006/main" name="Спокойствие 16: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9532159_TF02801109_TF02801109" id="{D5EB5E67-8379-48AA-B464-6A0A187CAC52}" vid="{4A75557C-D3EE-4D39-8BB1-C2A6AB6FDD71}"/>
    </a:ext>
  </a:extLst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371</Words>
  <Application>Microsoft Office PowerPoint</Application>
  <PresentationFormat>Custom</PresentationFormat>
  <Paragraphs>76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Спокойствие 16:9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User</dc:creator>
  <cp:lastModifiedBy>Ana</cp:lastModifiedBy>
  <cp:revision>124</cp:revision>
  <dcterms:created xsi:type="dcterms:W3CDTF">2020-05-06T13:36:53Z</dcterms:created>
  <dcterms:modified xsi:type="dcterms:W3CDTF">2020-05-26T15:02:14Z</dcterms:modified>
</cp:coreProperties>
</file>